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2"/>
  </p:notesMasterIdLst>
  <p:sldIdLst>
    <p:sldId id="256" r:id="rId2"/>
    <p:sldId id="304" r:id="rId3"/>
    <p:sldId id="258" r:id="rId4"/>
    <p:sldId id="266" r:id="rId5"/>
    <p:sldId id="306" r:id="rId6"/>
    <p:sldId id="324" r:id="rId7"/>
    <p:sldId id="309" r:id="rId8"/>
    <p:sldId id="261" r:id="rId9"/>
    <p:sldId id="329" r:id="rId10"/>
    <p:sldId id="312" r:id="rId11"/>
    <p:sldId id="313" r:id="rId12"/>
    <p:sldId id="316" r:id="rId13"/>
    <p:sldId id="314" r:id="rId14"/>
    <p:sldId id="322" r:id="rId15"/>
    <p:sldId id="326" r:id="rId16"/>
    <p:sldId id="317" r:id="rId17"/>
    <p:sldId id="327" r:id="rId18"/>
    <p:sldId id="333" r:id="rId19"/>
    <p:sldId id="331" r:id="rId20"/>
    <p:sldId id="260" r:id="rId2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Black" panose="00000A00000000000000" pitchFamily="2" charset="0"/>
      <p:bold r:id="rId27"/>
      <p:italic r:id="rId28"/>
      <p:boldItalic r:id="rId29"/>
    </p:embeddedFont>
    <p:embeddedFont>
      <p:font typeface="Montserrat ExtraLight" panose="00000300000000000000" pitchFamily="2" charset="0"/>
      <p:regular r:id="rId30"/>
      <p:bold r:id="rId31"/>
      <p:italic r:id="rId32"/>
      <p:boldItalic r:id="rId33"/>
    </p:embeddedFont>
    <p:embeddedFont>
      <p:font typeface="Montserrat Light" panose="00000400000000000000" pitchFamily="2" charset="0"/>
      <p:regular r:id="rId34"/>
      <p:bold r:id="rId35"/>
      <p:italic r:id="rId36"/>
      <p:boldItalic r:id="rId37"/>
    </p:embeddedFont>
    <p:embeddedFont>
      <p:font typeface="Montserrat Thin" panose="000003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dah Dewi Lestari" initials="IDL" lastIdx="1" clrIdx="0">
    <p:extLst>
      <p:ext uri="{19B8F6BF-5375-455C-9EA6-DF929625EA0E}">
        <p15:presenceInfo xmlns:p15="http://schemas.microsoft.com/office/powerpoint/2012/main" userId="682a678d840d7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B961"/>
    <a:srgbClr val="998546"/>
    <a:srgbClr val="FBEC8C"/>
    <a:srgbClr val="F8E582"/>
    <a:srgbClr val="AA93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97A672-9222-4ADA-8576-10B478B3B220}">
  <a:tblStyle styleId="{8797A672-9222-4ADA-8576-10B478B3B2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37" autoAdjust="0"/>
    <p:restoredTop sz="90340" autoAdjust="0"/>
  </p:normalViewPr>
  <p:slideViewPr>
    <p:cSldViewPr snapToGrid="0">
      <p:cViewPr varScale="1">
        <p:scale>
          <a:sx n="75" d="100"/>
          <a:sy n="75" d="100"/>
        </p:scale>
        <p:origin x="8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ata%20Analis\Uber_Final%20with%20date%20pivo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ata%20Analis\Uber_Final%20with%20date%20pivo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ata%20Analis\Uber_Final%20with%20date%20pivo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ata%20Analis\Uber_Final%20with%20date%20pivo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Vs Order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Sheet1!$I$18</c:f>
              <c:strCache>
                <c:ptCount val="1"/>
                <c:pt idx="0">
                  <c:v>Revenue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2.4523857137143543E-2"/>
                  <c:y val="0.108759466769534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DA7-4094-9374-63D1656DA144}"/>
                </c:ext>
              </c:extLst>
            </c:dLbl>
            <c:dLbl>
              <c:idx val="1"/>
              <c:layout>
                <c:manualLayout>
                  <c:x val="-1.5952485701715795E-2"/>
                  <c:y val="8.447223490161008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A7-4094-9374-63D1656DA144}"/>
                </c:ext>
              </c:extLst>
            </c:dLbl>
            <c:dLbl>
              <c:idx val="2"/>
              <c:layout>
                <c:manualLayout>
                  <c:x val="-1.3412790465144183E-2"/>
                  <c:y val="-5.41501731907417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A7-4094-9374-63D1656DA144}"/>
                </c:ext>
              </c:extLst>
            </c:dLbl>
            <c:dLbl>
              <c:idx val="3"/>
              <c:layout>
                <c:manualLayout>
                  <c:x val="-2.7777777777777776E-2"/>
                  <c:y val="-5.092592592592597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A7-4094-9374-63D1656DA14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Sheet1!$I$19:$I$22</c:f>
              <c:numCache>
                <c:formatCode>0</c:formatCode>
                <c:ptCount val="4"/>
                <c:pt idx="0">
                  <c:v>311570.16999999713</c:v>
                </c:pt>
                <c:pt idx="1">
                  <c:v>344382.65999999654</c:v>
                </c:pt>
                <c:pt idx="2">
                  <c:v>381959.23999999993</c:v>
                </c:pt>
                <c:pt idx="3">
                  <c:v>375250.48000000149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A7-4094-9374-63D1656DA14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85231"/>
        <c:axId val="1115975247"/>
      </c:lineChart>
      <c:lineChart>
        <c:grouping val="stacked"/>
        <c:varyColors val="0"/>
        <c:ser>
          <c:idx val="1"/>
          <c:order val="1"/>
          <c:tx>
            <c:strRef>
              <c:f>Sheet1!$J$18</c:f>
              <c:strCache>
                <c:ptCount val="1"/>
                <c:pt idx="0">
                  <c:v>Order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9.7222222222222252E-2"/>
                  <c:y val="-6.9444444444444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A7-4094-9374-63D1656DA144}"/>
                </c:ext>
              </c:extLst>
            </c:dLbl>
            <c:dLbl>
              <c:idx val="1"/>
              <c:layout>
                <c:manualLayout>
                  <c:x val="0"/>
                  <c:y val="-1.85185185185185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A7-4094-9374-63D1656DA144}"/>
                </c:ext>
              </c:extLst>
            </c:dLbl>
            <c:dLbl>
              <c:idx val="3"/>
              <c:layout>
                <c:manualLayout>
                  <c:x val="-3.0555555555555555E-2"/>
                  <c:y val="-0.1064814814814815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A7-4094-9374-63D1656DA14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Sheet1!$J$19:$J$22</c:f>
              <c:numCache>
                <c:formatCode>General</c:formatCode>
                <c:ptCount val="4"/>
                <c:pt idx="0">
                  <c:v>30063</c:v>
                </c:pt>
                <c:pt idx="1">
                  <c:v>30739</c:v>
                </c:pt>
                <c:pt idx="2">
                  <c:v>30131</c:v>
                </c:pt>
                <c:pt idx="3">
                  <c:v>28930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DA7-4094-9374-63D1656DA14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79823"/>
        <c:axId val="1115979407"/>
      </c:lineChart>
      <c:catAx>
        <c:axId val="1115985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5247"/>
        <c:crosses val="autoZero"/>
        <c:auto val="1"/>
        <c:lblAlgn val="ctr"/>
        <c:lblOffset val="100"/>
        <c:noMultiLvlLbl val="0"/>
      </c:catAx>
      <c:valAx>
        <c:axId val="111597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85231"/>
        <c:crosses val="autoZero"/>
        <c:crossBetween val="between"/>
      </c:valAx>
      <c:valAx>
        <c:axId val="111597940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9823"/>
        <c:crosses val="max"/>
        <c:crossBetween val="between"/>
      </c:valAx>
      <c:catAx>
        <c:axId val="1115979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1597940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Vs Order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Sheet1!$I$18</c:f>
              <c:strCache>
                <c:ptCount val="1"/>
                <c:pt idx="0">
                  <c:v>Revenue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elete val="1"/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Sheet1!$I$19:$I$22</c:f>
              <c:numCache>
                <c:formatCode>0</c:formatCode>
                <c:ptCount val="4"/>
                <c:pt idx="0">
                  <c:v>311570.16999999713</c:v>
                </c:pt>
                <c:pt idx="1">
                  <c:v>344382.65999999654</c:v>
                </c:pt>
                <c:pt idx="2">
                  <c:v>381959.23999999993</c:v>
                </c:pt>
                <c:pt idx="3">
                  <c:v>375250.48000000149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74E-4E85-A3FE-FD163F5D46B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85231"/>
        <c:axId val="1115975247"/>
      </c:lineChart>
      <c:lineChart>
        <c:grouping val="stacked"/>
        <c:varyColors val="0"/>
        <c:ser>
          <c:idx val="1"/>
          <c:order val="1"/>
          <c:tx>
            <c:strRef>
              <c:f>Sheet1!$J$18</c:f>
              <c:strCache>
                <c:ptCount val="1"/>
                <c:pt idx="0">
                  <c:v>Order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elete val="1"/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Sheet1!$J$19:$J$22</c:f>
              <c:numCache>
                <c:formatCode>General</c:formatCode>
                <c:ptCount val="4"/>
                <c:pt idx="0">
                  <c:v>30063</c:v>
                </c:pt>
                <c:pt idx="1">
                  <c:v>30739</c:v>
                </c:pt>
                <c:pt idx="2">
                  <c:v>30131</c:v>
                </c:pt>
                <c:pt idx="3">
                  <c:v>28930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874E-4E85-A3FE-FD163F5D46B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79823"/>
        <c:axId val="1115979407"/>
      </c:lineChart>
      <c:catAx>
        <c:axId val="1115985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5247"/>
        <c:crosses val="autoZero"/>
        <c:auto val="1"/>
        <c:lblAlgn val="ctr"/>
        <c:lblOffset val="100"/>
        <c:noMultiLvlLbl val="0"/>
      </c:catAx>
      <c:valAx>
        <c:axId val="1115975247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accent1"/>
                    </a:solidFill>
                  </a:rPr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85231"/>
        <c:crosses val="autoZero"/>
        <c:crossBetween val="between"/>
      </c:valAx>
      <c:valAx>
        <c:axId val="111597940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9823"/>
        <c:crosses val="max"/>
        <c:crossBetween val="between"/>
      </c:valAx>
      <c:catAx>
        <c:axId val="1115979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1597940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Vs Order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Sheet1!$I$18</c:f>
              <c:strCache>
                <c:ptCount val="1"/>
                <c:pt idx="0">
                  <c:v>Revenue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2.4523857137143543E-2"/>
                  <c:y val="0.108759466769534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695-4DDA-8D61-37288B77496E}"/>
                </c:ext>
              </c:extLst>
            </c:dLbl>
            <c:dLbl>
              <c:idx val="1"/>
              <c:layout>
                <c:manualLayout>
                  <c:x val="-1.5952485701715795E-2"/>
                  <c:y val="8.447223490161008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95-4DDA-8D61-37288B77496E}"/>
                </c:ext>
              </c:extLst>
            </c:dLbl>
            <c:dLbl>
              <c:idx val="2"/>
              <c:layout>
                <c:manualLayout>
                  <c:x val="-1.3412790465144183E-2"/>
                  <c:y val="-5.41501731907417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95-4DDA-8D61-37288B77496E}"/>
                </c:ext>
              </c:extLst>
            </c:dLbl>
            <c:dLbl>
              <c:idx val="3"/>
              <c:layout>
                <c:manualLayout>
                  <c:x val="-2.7777777777777776E-2"/>
                  <c:y val="-5.092592592592597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95-4DDA-8D61-37288B7749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Sheet1!$I$19:$I$22</c:f>
              <c:numCache>
                <c:formatCode>0</c:formatCode>
                <c:ptCount val="4"/>
                <c:pt idx="0">
                  <c:v>311570.16999999713</c:v>
                </c:pt>
                <c:pt idx="1">
                  <c:v>344382.65999999654</c:v>
                </c:pt>
                <c:pt idx="2">
                  <c:v>381959.23999999993</c:v>
                </c:pt>
                <c:pt idx="3">
                  <c:v>375250.48000000149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695-4DDA-8D61-37288B77496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85231"/>
        <c:axId val="1115975247"/>
      </c:lineChart>
      <c:lineChart>
        <c:grouping val="stacked"/>
        <c:varyColors val="0"/>
        <c:ser>
          <c:idx val="1"/>
          <c:order val="1"/>
          <c:tx>
            <c:strRef>
              <c:f>Sheet1!$J$18</c:f>
              <c:strCache>
                <c:ptCount val="1"/>
                <c:pt idx="0">
                  <c:v>Order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9.7222222222222252E-2"/>
                  <c:y val="-6.9444444444444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95-4DDA-8D61-37288B77496E}"/>
                </c:ext>
              </c:extLst>
            </c:dLbl>
            <c:dLbl>
              <c:idx val="1"/>
              <c:layout>
                <c:manualLayout>
                  <c:x val="0"/>
                  <c:y val="-1.85185185185185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95-4DDA-8D61-37288B77496E}"/>
                </c:ext>
              </c:extLst>
            </c:dLbl>
            <c:dLbl>
              <c:idx val="3"/>
              <c:layout>
                <c:manualLayout>
                  <c:x val="-3.0555555555555555E-2"/>
                  <c:y val="-0.1064814814814815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95-4DDA-8D61-37288B7749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Sheet1!$H$19:$H$22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Sheet1!$J$19:$J$22</c:f>
              <c:numCache>
                <c:formatCode>General</c:formatCode>
                <c:ptCount val="4"/>
                <c:pt idx="0">
                  <c:v>30063</c:v>
                </c:pt>
                <c:pt idx="1">
                  <c:v>30739</c:v>
                </c:pt>
                <c:pt idx="2">
                  <c:v>30131</c:v>
                </c:pt>
                <c:pt idx="3">
                  <c:v>28930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D695-4DDA-8D61-37288B77496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5979823"/>
        <c:axId val="1115979407"/>
      </c:lineChart>
      <c:catAx>
        <c:axId val="1115985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5247"/>
        <c:crosses val="autoZero"/>
        <c:auto val="1"/>
        <c:lblAlgn val="ctr"/>
        <c:lblOffset val="100"/>
        <c:noMultiLvlLbl val="0"/>
      </c:catAx>
      <c:valAx>
        <c:axId val="1115975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85231"/>
        <c:crosses val="autoZero"/>
        <c:crossBetween val="between"/>
      </c:valAx>
      <c:valAx>
        <c:axId val="111597940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Order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979823"/>
        <c:crosses val="max"/>
        <c:crossBetween val="between"/>
      </c:valAx>
      <c:catAx>
        <c:axId val="1115979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1597940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Sheet1!$G$5</c:f>
              <c:strCache>
                <c:ptCount val="1"/>
                <c:pt idx="0">
                  <c:v>Avg Fare/Dist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cat>
            <c:strRef>
              <c:f>Sheet1!$F$6:$F$9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Sheet1!$G$6:$G$9</c:f>
              <c:numCache>
                <c:formatCode>0.00</c:formatCode>
                <c:ptCount val="4"/>
                <c:pt idx="0">
                  <c:v>0.96701627823559977</c:v>
                </c:pt>
                <c:pt idx="1">
                  <c:v>1.0185775796949332</c:v>
                </c:pt>
                <c:pt idx="2">
                  <c:v>1.1299542254305051</c:v>
                </c:pt>
                <c:pt idx="3">
                  <c:v>1.1575184499957676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9FE-4C61-9653-F7E34E46F0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5177599"/>
        <c:axId val="905180927"/>
      </c:lineChart>
      <c:lineChart>
        <c:grouping val="stacked"/>
        <c:varyColors val="0"/>
        <c:ser>
          <c:idx val="1"/>
          <c:order val="1"/>
          <c:tx>
            <c:strRef>
              <c:f>Sheet1!$H$5</c:f>
              <c:strCache>
                <c:ptCount val="1"/>
                <c:pt idx="0">
                  <c:v>Total Order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cat>
            <c:strRef>
              <c:f>Sheet1!$F$6:$F$9</c:f>
              <c:strCach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strCache>
            </c:strRef>
          </c:cat>
          <c:val>
            <c:numRef>
              <c:f>Sheet1!$H$6:$H$9</c:f>
              <c:numCache>
                <c:formatCode>General</c:formatCode>
                <c:ptCount val="4"/>
                <c:pt idx="0">
                  <c:v>30063</c:v>
                </c:pt>
                <c:pt idx="1">
                  <c:v>30739</c:v>
                </c:pt>
                <c:pt idx="2">
                  <c:v>30131</c:v>
                </c:pt>
                <c:pt idx="3">
                  <c:v>28930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9FE-4C61-9653-F7E34E46F0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5181759"/>
        <c:axId val="905178847"/>
      </c:lineChart>
      <c:catAx>
        <c:axId val="90517759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5180927"/>
        <c:crosses val="autoZero"/>
        <c:auto val="1"/>
        <c:lblAlgn val="ctr"/>
        <c:lblOffset val="100"/>
        <c:noMultiLvlLbl val="0"/>
      </c:catAx>
      <c:valAx>
        <c:axId val="90518092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rgbClr val="D5B96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rgbClr val="D5B961"/>
                    </a:solidFill>
                  </a:rPr>
                  <a:t>$/Km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rgbClr val="D5B96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F8E58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5177599"/>
        <c:crosses val="autoZero"/>
        <c:crossBetween val="between"/>
      </c:valAx>
      <c:valAx>
        <c:axId val="9051788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 Order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5181759"/>
        <c:crosses val="max"/>
        <c:crossBetween val="between"/>
      </c:valAx>
      <c:catAx>
        <c:axId val="90518175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51788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8EA2AD-5E5E-4FBA-B37C-4C690FFDB82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0DFC57D-D1F3-46C9-B412-293DF13AF21E}">
      <dgm:prSet phldrT="[Text]"/>
      <dgm:spPr/>
      <dgm:t>
        <a:bodyPr/>
        <a:lstStyle/>
        <a:p>
          <a:r>
            <a:rPr lang="en-US" dirty="0"/>
            <a:t>Order</a:t>
          </a:r>
        </a:p>
      </dgm:t>
    </dgm:pt>
    <dgm:pt modelId="{C993BEE1-2834-44D2-8F81-ED96C1B84626}" type="parTrans" cxnId="{F5A7FB97-7CD8-4D50-95DD-61CAB1979379}">
      <dgm:prSet/>
      <dgm:spPr/>
      <dgm:t>
        <a:bodyPr/>
        <a:lstStyle/>
        <a:p>
          <a:endParaRPr lang="en-US"/>
        </a:p>
      </dgm:t>
    </dgm:pt>
    <dgm:pt modelId="{CA3F4230-5394-4709-B728-864938B65A99}" type="sibTrans" cxnId="{F5A7FB97-7CD8-4D50-95DD-61CAB1979379}">
      <dgm:prSet/>
      <dgm:spPr/>
      <dgm:t>
        <a:bodyPr/>
        <a:lstStyle/>
        <a:p>
          <a:endParaRPr lang="en-US"/>
        </a:p>
      </dgm:t>
    </dgm:pt>
    <dgm:pt modelId="{CB273CDA-C06C-4135-9F98-738D0827D727}">
      <dgm:prSet phldrT="[Text]"/>
      <dgm:spPr/>
      <dgm:t>
        <a:bodyPr/>
        <a:lstStyle/>
        <a:p>
          <a:r>
            <a:rPr lang="en-US" dirty="0"/>
            <a:t>Season</a:t>
          </a:r>
        </a:p>
      </dgm:t>
    </dgm:pt>
    <dgm:pt modelId="{76037DD5-DAC8-431E-B1E4-5A2EAF0F4D00}" type="parTrans" cxnId="{64F947E4-9E52-4A48-A3E2-F3D969D0D920}">
      <dgm:prSet/>
      <dgm:spPr/>
      <dgm:t>
        <a:bodyPr/>
        <a:lstStyle/>
        <a:p>
          <a:endParaRPr lang="en-US"/>
        </a:p>
      </dgm:t>
    </dgm:pt>
    <dgm:pt modelId="{DDE746EA-1AEB-4151-9D70-AFAA623FE50B}" type="sibTrans" cxnId="{64F947E4-9E52-4A48-A3E2-F3D969D0D920}">
      <dgm:prSet/>
      <dgm:spPr/>
      <dgm:t>
        <a:bodyPr/>
        <a:lstStyle/>
        <a:p>
          <a:endParaRPr lang="en-US"/>
        </a:p>
      </dgm:t>
    </dgm:pt>
    <dgm:pt modelId="{0C3AE05F-0BF0-4CFF-AA96-04F2A3718828}">
      <dgm:prSet/>
      <dgm:spPr/>
      <dgm:t>
        <a:bodyPr/>
        <a:lstStyle/>
        <a:p>
          <a:r>
            <a:rPr lang="en-US" dirty="0"/>
            <a:t>Date &amp; Time</a:t>
          </a:r>
        </a:p>
      </dgm:t>
    </dgm:pt>
    <dgm:pt modelId="{52CD2801-81BB-4F4B-9BC9-8A7E746E13C8}" type="parTrans" cxnId="{AB4EA07B-22EE-4692-A2F7-D344FCF97957}">
      <dgm:prSet/>
      <dgm:spPr/>
      <dgm:t>
        <a:bodyPr/>
        <a:lstStyle/>
        <a:p>
          <a:endParaRPr lang="en-US"/>
        </a:p>
      </dgm:t>
    </dgm:pt>
    <dgm:pt modelId="{B47E1105-9AAD-4056-9A57-D5393DCE5D9C}" type="sibTrans" cxnId="{AB4EA07B-22EE-4692-A2F7-D344FCF97957}">
      <dgm:prSet/>
      <dgm:spPr/>
      <dgm:t>
        <a:bodyPr/>
        <a:lstStyle/>
        <a:p>
          <a:endParaRPr lang="en-US"/>
        </a:p>
      </dgm:t>
    </dgm:pt>
    <dgm:pt modelId="{E07B5F0A-52A2-4E12-8C3E-BC7FA34CCADD}">
      <dgm:prSet/>
      <dgm:spPr/>
      <dgm:t>
        <a:bodyPr/>
        <a:lstStyle/>
        <a:p>
          <a:r>
            <a:rPr lang="en-US" dirty="0"/>
            <a:t>Location</a:t>
          </a:r>
        </a:p>
      </dgm:t>
    </dgm:pt>
    <dgm:pt modelId="{1254B4E8-A5E2-4A91-86AB-FBB741589527}" type="parTrans" cxnId="{B3BFDB17-45B7-4B80-B987-11FF83285A3F}">
      <dgm:prSet/>
      <dgm:spPr/>
      <dgm:t>
        <a:bodyPr/>
        <a:lstStyle/>
        <a:p>
          <a:endParaRPr lang="en-US"/>
        </a:p>
      </dgm:t>
    </dgm:pt>
    <dgm:pt modelId="{B68282A9-2429-4488-9B88-93D6DD25BF2E}" type="sibTrans" cxnId="{B3BFDB17-45B7-4B80-B987-11FF83285A3F}">
      <dgm:prSet/>
      <dgm:spPr/>
      <dgm:t>
        <a:bodyPr/>
        <a:lstStyle/>
        <a:p>
          <a:endParaRPr lang="en-US"/>
        </a:p>
      </dgm:t>
    </dgm:pt>
    <dgm:pt modelId="{7256D9F8-6B7F-4A94-A28F-AFE91FC5EA7E}">
      <dgm:prSet/>
      <dgm:spPr/>
      <dgm:t>
        <a:bodyPr/>
        <a:lstStyle/>
        <a:p>
          <a:r>
            <a:rPr lang="en-US" dirty="0"/>
            <a:t>Fare</a:t>
          </a:r>
        </a:p>
      </dgm:t>
    </dgm:pt>
    <dgm:pt modelId="{9AB1A23D-41C3-479A-9D1D-DE95F21A2CCE}" type="parTrans" cxnId="{73FE280E-94E7-4AE6-9B02-CF4A66380E85}">
      <dgm:prSet/>
      <dgm:spPr/>
      <dgm:t>
        <a:bodyPr/>
        <a:lstStyle/>
        <a:p>
          <a:endParaRPr lang="en-US"/>
        </a:p>
      </dgm:t>
    </dgm:pt>
    <dgm:pt modelId="{A4C505D0-F865-4957-A6E1-2D72721EA55B}" type="sibTrans" cxnId="{73FE280E-94E7-4AE6-9B02-CF4A66380E85}">
      <dgm:prSet/>
      <dgm:spPr/>
      <dgm:t>
        <a:bodyPr/>
        <a:lstStyle/>
        <a:p>
          <a:endParaRPr lang="en-US"/>
        </a:p>
      </dgm:t>
    </dgm:pt>
    <dgm:pt modelId="{952BC0C7-969F-450D-8D34-5A8AEA4CAEF0}">
      <dgm:prSet/>
      <dgm:spPr/>
      <dgm:t>
        <a:bodyPr/>
        <a:lstStyle/>
        <a:p>
          <a:r>
            <a:rPr lang="en-US" dirty="0"/>
            <a:t>Time</a:t>
          </a:r>
        </a:p>
      </dgm:t>
    </dgm:pt>
    <dgm:pt modelId="{B75A62EB-F05B-4245-BE7B-3CFE091D4132}" type="parTrans" cxnId="{4A9D1646-41B1-463B-BEF2-85896F3FFA7F}">
      <dgm:prSet/>
      <dgm:spPr/>
      <dgm:t>
        <a:bodyPr/>
        <a:lstStyle/>
        <a:p>
          <a:endParaRPr lang="en-US"/>
        </a:p>
      </dgm:t>
    </dgm:pt>
    <dgm:pt modelId="{207BADBD-E5B2-415A-A0C4-B92053772A72}" type="sibTrans" cxnId="{4A9D1646-41B1-463B-BEF2-85896F3FFA7F}">
      <dgm:prSet/>
      <dgm:spPr/>
      <dgm:t>
        <a:bodyPr/>
        <a:lstStyle/>
        <a:p>
          <a:endParaRPr lang="en-US"/>
        </a:p>
      </dgm:t>
    </dgm:pt>
    <dgm:pt modelId="{84AC749D-001A-4F42-9EAA-F2A246E4B237}">
      <dgm:prSet/>
      <dgm:spPr/>
      <dgm:t>
        <a:bodyPr/>
        <a:lstStyle/>
        <a:p>
          <a:r>
            <a:rPr lang="en-US" dirty="0"/>
            <a:t>Weekends &amp; Weekdays</a:t>
          </a:r>
        </a:p>
      </dgm:t>
    </dgm:pt>
    <dgm:pt modelId="{80DA6485-738C-4A23-8DBB-C80BC0DB1E4A}" type="parTrans" cxnId="{A19B86CE-8D01-4CB5-B879-F1429E6F157C}">
      <dgm:prSet/>
      <dgm:spPr/>
      <dgm:t>
        <a:bodyPr/>
        <a:lstStyle/>
        <a:p>
          <a:endParaRPr lang="en-US"/>
        </a:p>
      </dgm:t>
    </dgm:pt>
    <dgm:pt modelId="{6D5AC6C3-D398-4E62-84D5-EC69D81BD290}" type="sibTrans" cxnId="{A19B86CE-8D01-4CB5-B879-F1429E6F157C}">
      <dgm:prSet/>
      <dgm:spPr/>
      <dgm:t>
        <a:bodyPr/>
        <a:lstStyle/>
        <a:p>
          <a:endParaRPr lang="en-US"/>
        </a:p>
      </dgm:t>
    </dgm:pt>
    <dgm:pt modelId="{5EA2B03D-9A39-4654-923E-403F4F2749BD}">
      <dgm:prSet/>
      <dgm:spPr/>
      <dgm:t>
        <a:bodyPr/>
        <a:lstStyle/>
        <a:p>
          <a:r>
            <a:rPr lang="en-US" dirty="0"/>
            <a:t>Monthly</a:t>
          </a:r>
        </a:p>
      </dgm:t>
    </dgm:pt>
    <dgm:pt modelId="{285134EB-7C95-4DB2-91E8-E69A76B9C41C}" type="parTrans" cxnId="{9D943FBD-A9BE-453D-8223-1803A0677948}">
      <dgm:prSet/>
      <dgm:spPr/>
      <dgm:t>
        <a:bodyPr/>
        <a:lstStyle/>
        <a:p>
          <a:endParaRPr lang="en-US"/>
        </a:p>
      </dgm:t>
    </dgm:pt>
    <dgm:pt modelId="{B5A829B6-5F61-4A28-A605-0BAB79783D55}" type="sibTrans" cxnId="{9D943FBD-A9BE-453D-8223-1803A0677948}">
      <dgm:prSet/>
      <dgm:spPr/>
      <dgm:t>
        <a:bodyPr/>
        <a:lstStyle/>
        <a:p>
          <a:endParaRPr lang="en-US"/>
        </a:p>
      </dgm:t>
    </dgm:pt>
    <dgm:pt modelId="{5F1933E4-438F-4CDB-BECF-8587AD1B5B07}">
      <dgm:prSet/>
      <dgm:spPr/>
      <dgm:t>
        <a:bodyPr/>
        <a:lstStyle/>
        <a:p>
          <a:r>
            <a:rPr lang="en-US" dirty="0"/>
            <a:t>Neighborhood</a:t>
          </a:r>
        </a:p>
      </dgm:t>
    </dgm:pt>
    <dgm:pt modelId="{74572579-D3CE-48CE-A1C0-04BDA4057831}" type="parTrans" cxnId="{1404086F-56E7-4F6F-B0DB-6CEC98A47F59}">
      <dgm:prSet/>
      <dgm:spPr/>
      <dgm:t>
        <a:bodyPr/>
        <a:lstStyle/>
        <a:p>
          <a:endParaRPr lang="en-US"/>
        </a:p>
      </dgm:t>
    </dgm:pt>
    <dgm:pt modelId="{AAB03249-2B4F-493E-9A97-79DE8C7C056E}" type="sibTrans" cxnId="{1404086F-56E7-4F6F-B0DB-6CEC98A47F59}">
      <dgm:prSet/>
      <dgm:spPr/>
      <dgm:t>
        <a:bodyPr/>
        <a:lstStyle/>
        <a:p>
          <a:endParaRPr lang="en-US"/>
        </a:p>
      </dgm:t>
    </dgm:pt>
    <dgm:pt modelId="{AD2402FA-8EF3-4DCA-A4B1-722F2B021F53}">
      <dgm:prSet/>
      <dgm:spPr/>
      <dgm:t>
        <a:bodyPr/>
        <a:lstStyle/>
        <a:p>
          <a:r>
            <a:rPr lang="en-US" dirty="0"/>
            <a:t>Fare/Distance</a:t>
          </a:r>
        </a:p>
      </dgm:t>
    </dgm:pt>
    <dgm:pt modelId="{D59282C3-DC28-47DD-94DA-6C01405E0339}" type="parTrans" cxnId="{7D65A88E-A36E-4821-8D8B-625B54BE4BF6}">
      <dgm:prSet/>
      <dgm:spPr/>
      <dgm:t>
        <a:bodyPr/>
        <a:lstStyle/>
        <a:p>
          <a:endParaRPr lang="en-US"/>
        </a:p>
      </dgm:t>
    </dgm:pt>
    <dgm:pt modelId="{D72ACCB2-CD6F-4E2B-B359-3E1C8DCD5456}" type="sibTrans" cxnId="{7D65A88E-A36E-4821-8D8B-625B54BE4BF6}">
      <dgm:prSet/>
      <dgm:spPr/>
      <dgm:t>
        <a:bodyPr/>
        <a:lstStyle/>
        <a:p>
          <a:endParaRPr lang="en-US"/>
        </a:p>
      </dgm:t>
    </dgm:pt>
    <dgm:pt modelId="{E3BD0483-F071-499E-8365-14ABED8A0A51}" type="pres">
      <dgm:prSet presAssocID="{6B8EA2AD-5E5E-4FBA-B37C-4C690FFDB82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351588A-57C8-4023-AF1E-8C8CAD79C6B7}" type="pres">
      <dgm:prSet presAssocID="{10DFC57D-D1F3-46C9-B412-293DF13AF21E}" presName="hierRoot1" presStyleCnt="0"/>
      <dgm:spPr/>
    </dgm:pt>
    <dgm:pt modelId="{907E658C-C438-42A8-B1A3-45D5E541DEDC}" type="pres">
      <dgm:prSet presAssocID="{10DFC57D-D1F3-46C9-B412-293DF13AF21E}" presName="composite" presStyleCnt="0"/>
      <dgm:spPr/>
    </dgm:pt>
    <dgm:pt modelId="{BCCC112E-1463-40FB-A0D7-EDCC9FF492D0}" type="pres">
      <dgm:prSet presAssocID="{10DFC57D-D1F3-46C9-B412-293DF13AF21E}" presName="background" presStyleLbl="node0" presStyleIdx="0" presStyleCnt="1"/>
      <dgm:spPr/>
    </dgm:pt>
    <dgm:pt modelId="{270201AC-3CC7-4295-A8BE-E3E3E6CAFD7C}" type="pres">
      <dgm:prSet presAssocID="{10DFC57D-D1F3-46C9-B412-293DF13AF21E}" presName="text" presStyleLbl="fgAcc0" presStyleIdx="0" presStyleCnt="1">
        <dgm:presLayoutVars>
          <dgm:chPref val="3"/>
        </dgm:presLayoutVars>
      </dgm:prSet>
      <dgm:spPr/>
    </dgm:pt>
    <dgm:pt modelId="{A6F1677D-9C86-41AC-94FF-3C7E651FAF05}" type="pres">
      <dgm:prSet presAssocID="{10DFC57D-D1F3-46C9-B412-293DF13AF21E}" presName="hierChild2" presStyleCnt="0"/>
      <dgm:spPr/>
    </dgm:pt>
    <dgm:pt modelId="{C8F19CFA-CC6F-4E1A-A41F-AFD68ABF0AAC}" type="pres">
      <dgm:prSet presAssocID="{9AB1A23D-41C3-479A-9D1D-DE95F21A2CCE}" presName="Name10" presStyleLbl="parChTrans1D2" presStyleIdx="0" presStyleCnt="3"/>
      <dgm:spPr/>
    </dgm:pt>
    <dgm:pt modelId="{17849ED5-9C81-4E2E-8BAE-9F19A0A23B42}" type="pres">
      <dgm:prSet presAssocID="{7256D9F8-6B7F-4A94-A28F-AFE91FC5EA7E}" presName="hierRoot2" presStyleCnt="0"/>
      <dgm:spPr/>
    </dgm:pt>
    <dgm:pt modelId="{C840F650-1463-4A7F-8704-7C229DFCE8B8}" type="pres">
      <dgm:prSet presAssocID="{7256D9F8-6B7F-4A94-A28F-AFE91FC5EA7E}" presName="composite2" presStyleCnt="0"/>
      <dgm:spPr/>
    </dgm:pt>
    <dgm:pt modelId="{87ADC9B7-AAC0-4F8B-B29C-43E1BEB1645B}" type="pres">
      <dgm:prSet presAssocID="{7256D9F8-6B7F-4A94-A28F-AFE91FC5EA7E}" presName="background2" presStyleLbl="node2" presStyleIdx="0" presStyleCnt="3"/>
      <dgm:spPr/>
    </dgm:pt>
    <dgm:pt modelId="{FB08A5A4-9141-4C2D-8CD2-F3BA6F07DB25}" type="pres">
      <dgm:prSet presAssocID="{7256D9F8-6B7F-4A94-A28F-AFE91FC5EA7E}" presName="text2" presStyleLbl="fgAcc2" presStyleIdx="0" presStyleCnt="3">
        <dgm:presLayoutVars>
          <dgm:chPref val="3"/>
        </dgm:presLayoutVars>
      </dgm:prSet>
      <dgm:spPr/>
    </dgm:pt>
    <dgm:pt modelId="{D2020FDA-C9BA-4A89-80A3-1263E45BB5D6}" type="pres">
      <dgm:prSet presAssocID="{7256D9F8-6B7F-4A94-A28F-AFE91FC5EA7E}" presName="hierChild3" presStyleCnt="0"/>
      <dgm:spPr/>
    </dgm:pt>
    <dgm:pt modelId="{568B6CB0-E9A4-48CF-84B5-DC0BB2DED808}" type="pres">
      <dgm:prSet presAssocID="{D59282C3-DC28-47DD-94DA-6C01405E0339}" presName="Name17" presStyleLbl="parChTrans1D3" presStyleIdx="0" presStyleCnt="6"/>
      <dgm:spPr/>
    </dgm:pt>
    <dgm:pt modelId="{D5194534-72DD-4109-8F3B-678BEF81583E}" type="pres">
      <dgm:prSet presAssocID="{AD2402FA-8EF3-4DCA-A4B1-722F2B021F53}" presName="hierRoot3" presStyleCnt="0"/>
      <dgm:spPr/>
    </dgm:pt>
    <dgm:pt modelId="{FDCB398D-FBF6-4C4A-811B-E1CA44E05B21}" type="pres">
      <dgm:prSet presAssocID="{AD2402FA-8EF3-4DCA-A4B1-722F2B021F53}" presName="composite3" presStyleCnt="0"/>
      <dgm:spPr/>
    </dgm:pt>
    <dgm:pt modelId="{980CCE70-5119-4B68-A55E-5F55C3992271}" type="pres">
      <dgm:prSet presAssocID="{AD2402FA-8EF3-4DCA-A4B1-722F2B021F53}" presName="background3" presStyleLbl="node3" presStyleIdx="0" presStyleCnt="6"/>
      <dgm:spPr/>
    </dgm:pt>
    <dgm:pt modelId="{E27E628E-F84D-4166-84FA-617796539308}" type="pres">
      <dgm:prSet presAssocID="{AD2402FA-8EF3-4DCA-A4B1-722F2B021F53}" presName="text3" presStyleLbl="fgAcc3" presStyleIdx="0" presStyleCnt="6">
        <dgm:presLayoutVars>
          <dgm:chPref val="3"/>
        </dgm:presLayoutVars>
      </dgm:prSet>
      <dgm:spPr/>
    </dgm:pt>
    <dgm:pt modelId="{514DAA15-8E39-434D-B466-50B965E6BC6A}" type="pres">
      <dgm:prSet presAssocID="{AD2402FA-8EF3-4DCA-A4B1-722F2B021F53}" presName="hierChild4" presStyleCnt="0"/>
      <dgm:spPr/>
    </dgm:pt>
    <dgm:pt modelId="{C31BC7BF-D778-4A29-9092-01796FC51052}" type="pres">
      <dgm:prSet presAssocID="{52CD2801-81BB-4F4B-9BC9-8A7E746E13C8}" presName="Name10" presStyleLbl="parChTrans1D2" presStyleIdx="1" presStyleCnt="3"/>
      <dgm:spPr/>
    </dgm:pt>
    <dgm:pt modelId="{F18BFCC7-5D32-44D0-AD80-5F234FDF0144}" type="pres">
      <dgm:prSet presAssocID="{0C3AE05F-0BF0-4CFF-AA96-04F2A3718828}" presName="hierRoot2" presStyleCnt="0"/>
      <dgm:spPr/>
    </dgm:pt>
    <dgm:pt modelId="{EAB7C290-E9FB-43E2-AD47-D1FD56C625D2}" type="pres">
      <dgm:prSet presAssocID="{0C3AE05F-0BF0-4CFF-AA96-04F2A3718828}" presName="composite2" presStyleCnt="0"/>
      <dgm:spPr/>
    </dgm:pt>
    <dgm:pt modelId="{A3D00DDF-EB91-4AAA-96E6-0A3F6F469F73}" type="pres">
      <dgm:prSet presAssocID="{0C3AE05F-0BF0-4CFF-AA96-04F2A3718828}" presName="background2" presStyleLbl="node2" presStyleIdx="1" presStyleCnt="3"/>
      <dgm:spPr/>
    </dgm:pt>
    <dgm:pt modelId="{E5B8D072-CAF2-451D-B430-590631C29F3D}" type="pres">
      <dgm:prSet presAssocID="{0C3AE05F-0BF0-4CFF-AA96-04F2A3718828}" presName="text2" presStyleLbl="fgAcc2" presStyleIdx="1" presStyleCnt="3">
        <dgm:presLayoutVars>
          <dgm:chPref val="3"/>
        </dgm:presLayoutVars>
      </dgm:prSet>
      <dgm:spPr/>
    </dgm:pt>
    <dgm:pt modelId="{1205FA80-BC85-496B-A945-28A914B168A4}" type="pres">
      <dgm:prSet presAssocID="{0C3AE05F-0BF0-4CFF-AA96-04F2A3718828}" presName="hierChild3" presStyleCnt="0"/>
      <dgm:spPr/>
    </dgm:pt>
    <dgm:pt modelId="{8B45AC90-1EC9-4830-A925-2DAB5FBD655C}" type="pres">
      <dgm:prSet presAssocID="{B75A62EB-F05B-4245-BE7B-3CFE091D4132}" presName="Name17" presStyleLbl="parChTrans1D3" presStyleIdx="1" presStyleCnt="6"/>
      <dgm:spPr/>
    </dgm:pt>
    <dgm:pt modelId="{82A0F06D-4146-4A8A-BB81-0DED16242CAC}" type="pres">
      <dgm:prSet presAssocID="{952BC0C7-969F-450D-8D34-5A8AEA4CAEF0}" presName="hierRoot3" presStyleCnt="0"/>
      <dgm:spPr/>
    </dgm:pt>
    <dgm:pt modelId="{2BBD3EED-908E-45CC-BDB6-6B9DD8734C14}" type="pres">
      <dgm:prSet presAssocID="{952BC0C7-969F-450D-8D34-5A8AEA4CAEF0}" presName="composite3" presStyleCnt="0"/>
      <dgm:spPr/>
    </dgm:pt>
    <dgm:pt modelId="{30828FA6-5329-4E03-B313-376F87118DFC}" type="pres">
      <dgm:prSet presAssocID="{952BC0C7-969F-450D-8D34-5A8AEA4CAEF0}" presName="background3" presStyleLbl="node3" presStyleIdx="1" presStyleCnt="6"/>
      <dgm:spPr/>
    </dgm:pt>
    <dgm:pt modelId="{F4C6D249-754F-4520-900E-C6A1B7B15934}" type="pres">
      <dgm:prSet presAssocID="{952BC0C7-969F-450D-8D34-5A8AEA4CAEF0}" presName="text3" presStyleLbl="fgAcc3" presStyleIdx="1" presStyleCnt="6">
        <dgm:presLayoutVars>
          <dgm:chPref val="3"/>
        </dgm:presLayoutVars>
      </dgm:prSet>
      <dgm:spPr/>
    </dgm:pt>
    <dgm:pt modelId="{D6D14D2E-784D-43EB-8638-0A281C35C217}" type="pres">
      <dgm:prSet presAssocID="{952BC0C7-969F-450D-8D34-5A8AEA4CAEF0}" presName="hierChild4" presStyleCnt="0"/>
      <dgm:spPr/>
    </dgm:pt>
    <dgm:pt modelId="{83B9B3D1-F665-4BB7-B960-EF90E2F308E5}" type="pres">
      <dgm:prSet presAssocID="{80DA6485-738C-4A23-8DBB-C80BC0DB1E4A}" presName="Name17" presStyleLbl="parChTrans1D3" presStyleIdx="2" presStyleCnt="6"/>
      <dgm:spPr/>
    </dgm:pt>
    <dgm:pt modelId="{A3047858-5F9D-4BE4-9767-BDBFF754B61A}" type="pres">
      <dgm:prSet presAssocID="{84AC749D-001A-4F42-9EAA-F2A246E4B237}" presName="hierRoot3" presStyleCnt="0"/>
      <dgm:spPr/>
    </dgm:pt>
    <dgm:pt modelId="{AD990490-2EC2-48D0-B47D-0F2CEB0671B9}" type="pres">
      <dgm:prSet presAssocID="{84AC749D-001A-4F42-9EAA-F2A246E4B237}" presName="composite3" presStyleCnt="0"/>
      <dgm:spPr/>
    </dgm:pt>
    <dgm:pt modelId="{88A8D320-C523-40D0-B9D1-C33C011763F8}" type="pres">
      <dgm:prSet presAssocID="{84AC749D-001A-4F42-9EAA-F2A246E4B237}" presName="background3" presStyleLbl="node3" presStyleIdx="2" presStyleCnt="6"/>
      <dgm:spPr/>
    </dgm:pt>
    <dgm:pt modelId="{A4C7DC67-88FE-4BCD-9892-47790A3752C2}" type="pres">
      <dgm:prSet presAssocID="{84AC749D-001A-4F42-9EAA-F2A246E4B237}" presName="text3" presStyleLbl="fgAcc3" presStyleIdx="2" presStyleCnt="6">
        <dgm:presLayoutVars>
          <dgm:chPref val="3"/>
        </dgm:presLayoutVars>
      </dgm:prSet>
      <dgm:spPr/>
    </dgm:pt>
    <dgm:pt modelId="{3EEAAA3B-E1B9-4BF3-A308-307F84144C1D}" type="pres">
      <dgm:prSet presAssocID="{84AC749D-001A-4F42-9EAA-F2A246E4B237}" presName="hierChild4" presStyleCnt="0"/>
      <dgm:spPr/>
    </dgm:pt>
    <dgm:pt modelId="{5B5CA7BC-E6CB-4B2B-B22D-39FAB4C430F0}" type="pres">
      <dgm:prSet presAssocID="{285134EB-7C95-4DB2-91E8-E69A76B9C41C}" presName="Name17" presStyleLbl="parChTrans1D3" presStyleIdx="3" presStyleCnt="6"/>
      <dgm:spPr/>
    </dgm:pt>
    <dgm:pt modelId="{33C2BEB3-AF14-4A4D-8A47-A8006238DFC1}" type="pres">
      <dgm:prSet presAssocID="{5EA2B03D-9A39-4654-923E-403F4F2749BD}" presName="hierRoot3" presStyleCnt="0"/>
      <dgm:spPr/>
    </dgm:pt>
    <dgm:pt modelId="{0842437A-AE7E-4437-93CD-BB7577CE2AC5}" type="pres">
      <dgm:prSet presAssocID="{5EA2B03D-9A39-4654-923E-403F4F2749BD}" presName="composite3" presStyleCnt="0"/>
      <dgm:spPr/>
    </dgm:pt>
    <dgm:pt modelId="{8EE9C19B-6F58-49A7-A11F-A5F4D55857CF}" type="pres">
      <dgm:prSet presAssocID="{5EA2B03D-9A39-4654-923E-403F4F2749BD}" presName="background3" presStyleLbl="node3" presStyleIdx="3" presStyleCnt="6"/>
      <dgm:spPr/>
    </dgm:pt>
    <dgm:pt modelId="{3DE05705-A2C2-4A63-98DB-F1B5DF615319}" type="pres">
      <dgm:prSet presAssocID="{5EA2B03D-9A39-4654-923E-403F4F2749BD}" presName="text3" presStyleLbl="fgAcc3" presStyleIdx="3" presStyleCnt="6">
        <dgm:presLayoutVars>
          <dgm:chPref val="3"/>
        </dgm:presLayoutVars>
      </dgm:prSet>
      <dgm:spPr/>
    </dgm:pt>
    <dgm:pt modelId="{084AB6E1-DE80-496F-8A5C-EB4A4F749D6A}" type="pres">
      <dgm:prSet presAssocID="{5EA2B03D-9A39-4654-923E-403F4F2749BD}" presName="hierChild4" presStyleCnt="0"/>
      <dgm:spPr/>
    </dgm:pt>
    <dgm:pt modelId="{46BE2BE6-B496-B541-9D34-6FC170A0B82C}" type="pres">
      <dgm:prSet presAssocID="{76037DD5-DAC8-431E-B1E4-5A2EAF0F4D00}" presName="Name17" presStyleLbl="parChTrans1D3" presStyleIdx="4" presStyleCnt="6"/>
      <dgm:spPr/>
    </dgm:pt>
    <dgm:pt modelId="{1D6F640B-80F0-C64C-882E-C9BDA5112BD2}" type="pres">
      <dgm:prSet presAssocID="{CB273CDA-C06C-4135-9F98-738D0827D727}" presName="hierRoot3" presStyleCnt="0"/>
      <dgm:spPr/>
    </dgm:pt>
    <dgm:pt modelId="{795EC20B-5789-2542-B686-9775145CFD78}" type="pres">
      <dgm:prSet presAssocID="{CB273CDA-C06C-4135-9F98-738D0827D727}" presName="composite3" presStyleCnt="0"/>
      <dgm:spPr/>
    </dgm:pt>
    <dgm:pt modelId="{F2F217F0-6AD5-9746-A1EA-5333610A9578}" type="pres">
      <dgm:prSet presAssocID="{CB273CDA-C06C-4135-9F98-738D0827D727}" presName="background3" presStyleLbl="node3" presStyleIdx="4" presStyleCnt="6"/>
      <dgm:spPr/>
    </dgm:pt>
    <dgm:pt modelId="{FAA2D42C-1FDA-984A-8075-485D5B96224B}" type="pres">
      <dgm:prSet presAssocID="{CB273CDA-C06C-4135-9F98-738D0827D727}" presName="text3" presStyleLbl="fgAcc3" presStyleIdx="4" presStyleCnt="6">
        <dgm:presLayoutVars>
          <dgm:chPref val="3"/>
        </dgm:presLayoutVars>
      </dgm:prSet>
      <dgm:spPr/>
    </dgm:pt>
    <dgm:pt modelId="{DEEB326D-F25F-1242-899A-039F7217A808}" type="pres">
      <dgm:prSet presAssocID="{CB273CDA-C06C-4135-9F98-738D0827D727}" presName="hierChild4" presStyleCnt="0"/>
      <dgm:spPr/>
    </dgm:pt>
    <dgm:pt modelId="{0CF9FEBE-DD7D-4107-921D-56C3168EE6E7}" type="pres">
      <dgm:prSet presAssocID="{1254B4E8-A5E2-4A91-86AB-FBB741589527}" presName="Name10" presStyleLbl="parChTrans1D2" presStyleIdx="2" presStyleCnt="3"/>
      <dgm:spPr/>
    </dgm:pt>
    <dgm:pt modelId="{20A6D21E-126A-4D58-9946-58820548D286}" type="pres">
      <dgm:prSet presAssocID="{E07B5F0A-52A2-4E12-8C3E-BC7FA34CCADD}" presName="hierRoot2" presStyleCnt="0"/>
      <dgm:spPr/>
    </dgm:pt>
    <dgm:pt modelId="{277EDAF7-8306-4639-B415-1169E5E79090}" type="pres">
      <dgm:prSet presAssocID="{E07B5F0A-52A2-4E12-8C3E-BC7FA34CCADD}" presName="composite2" presStyleCnt="0"/>
      <dgm:spPr/>
    </dgm:pt>
    <dgm:pt modelId="{1A477660-E1BD-4915-AFA3-F7DD34A5526B}" type="pres">
      <dgm:prSet presAssocID="{E07B5F0A-52A2-4E12-8C3E-BC7FA34CCADD}" presName="background2" presStyleLbl="node2" presStyleIdx="2" presStyleCnt="3"/>
      <dgm:spPr/>
    </dgm:pt>
    <dgm:pt modelId="{DACEEA69-A61F-4D01-95B6-7CE215C1E7D5}" type="pres">
      <dgm:prSet presAssocID="{E07B5F0A-52A2-4E12-8C3E-BC7FA34CCADD}" presName="text2" presStyleLbl="fgAcc2" presStyleIdx="2" presStyleCnt="3">
        <dgm:presLayoutVars>
          <dgm:chPref val="3"/>
        </dgm:presLayoutVars>
      </dgm:prSet>
      <dgm:spPr/>
    </dgm:pt>
    <dgm:pt modelId="{787717F7-C949-47A5-BE0B-6F6D29B6080F}" type="pres">
      <dgm:prSet presAssocID="{E07B5F0A-52A2-4E12-8C3E-BC7FA34CCADD}" presName="hierChild3" presStyleCnt="0"/>
      <dgm:spPr/>
    </dgm:pt>
    <dgm:pt modelId="{FC9E6E1A-EEBA-47D3-BA41-022A892082F7}" type="pres">
      <dgm:prSet presAssocID="{74572579-D3CE-48CE-A1C0-04BDA4057831}" presName="Name17" presStyleLbl="parChTrans1D3" presStyleIdx="5" presStyleCnt="6"/>
      <dgm:spPr/>
    </dgm:pt>
    <dgm:pt modelId="{F22BB08B-14DC-447F-91ED-329AE6A5B8BE}" type="pres">
      <dgm:prSet presAssocID="{5F1933E4-438F-4CDB-BECF-8587AD1B5B07}" presName="hierRoot3" presStyleCnt="0"/>
      <dgm:spPr/>
    </dgm:pt>
    <dgm:pt modelId="{537482B0-B676-4E7C-B505-9AF3336F58CF}" type="pres">
      <dgm:prSet presAssocID="{5F1933E4-438F-4CDB-BECF-8587AD1B5B07}" presName="composite3" presStyleCnt="0"/>
      <dgm:spPr/>
    </dgm:pt>
    <dgm:pt modelId="{1EB7428D-B2F6-462F-BAFB-C21E69E7CCE7}" type="pres">
      <dgm:prSet presAssocID="{5F1933E4-438F-4CDB-BECF-8587AD1B5B07}" presName="background3" presStyleLbl="node3" presStyleIdx="5" presStyleCnt="6"/>
      <dgm:spPr/>
    </dgm:pt>
    <dgm:pt modelId="{472BFB67-4A24-461B-8B35-EEE8A1F9A757}" type="pres">
      <dgm:prSet presAssocID="{5F1933E4-438F-4CDB-BECF-8587AD1B5B07}" presName="text3" presStyleLbl="fgAcc3" presStyleIdx="5" presStyleCnt="6">
        <dgm:presLayoutVars>
          <dgm:chPref val="3"/>
        </dgm:presLayoutVars>
      </dgm:prSet>
      <dgm:spPr/>
    </dgm:pt>
    <dgm:pt modelId="{8036E487-F43D-4B8A-A2F9-A7F490936B7B}" type="pres">
      <dgm:prSet presAssocID="{5F1933E4-438F-4CDB-BECF-8587AD1B5B07}" presName="hierChild4" presStyleCnt="0"/>
      <dgm:spPr/>
    </dgm:pt>
  </dgm:ptLst>
  <dgm:cxnLst>
    <dgm:cxn modelId="{601A0805-C120-334C-9A2D-F41F1513028B}" type="presOf" srcId="{5EA2B03D-9A39-4654-923E-403F4F2749BD}" destId="{3DE05705-A2C2-4A63-98DB-F1B5DF615319}" srcOrd="0" destOrd="0" presId="urn:microsoft.com/office/officeart/2005/8/layout/hierarchy1"/>
    <dgm:cxn modelId="{F3286905-CE88-5B41-8BFC-9B3D8BE16224}" type="presOf" srcId="{76037DD5-DAC8-431E-B1E4-5A2EAF0F4D00}" destId="{46BE2BE6-B496-B541-9D34-6FC170A0B82C}" srcOrd="0" destOrd="0" presId="urn:microsoft.com/office/officeart/2005/8/layout/hierarchy1"/>
    <dgm:cxn modelId="{5936F308-E879-4D42-92F2-8A65E0615D27}" type="presOf" srcId="{1254B4E8-A5E2-4A91-86AB-FBB741589527}" destId="{0CF9FEBE-DD7D-4107-921D-56C3168EE6E7}" srcOrd="0" destOrd="0" presId="urn:microsoft.com/office/officeart/2005/8/layout/hierarchy1"/>
    <dgm:cxn modelId="{73FE280E-94E7-4AE6-9B02-CF4A66380E85}" srcId="{10DFC57D-D1F3-46C9-B412-293DF13AF21E}" destId="{7256D9F8-6B7F-4A94-A28F-AFE91FC5EA7E}" srcOrd="0" destOrd="0" parTransId="{9AB1A23D-41C3-479A-9D1D-DE95F21A2CCE}" sibTransId="{A4C505D0-F865-4957-A6E1-2D72721EA55B}"/>
    <dgm:cxn modelId="{A13C9510-CC27-4C1F-A139-7E2A4D746E1D}" type="presOf" srcId="{6B8EA2AD-5E5E-4FBA-B37C-4C690FFDB825}" destId="{E3BD0483-F071-499E-8365-14ABED8A0A51}" srcOrd="0" destOrd="0" presId="urn:microsoft.com/office/officeart/2005/8/layout/hierarchy1"/>
    <dgm:cxn modelId="{B3BFDB17-45B7-4B80-B987-11FF83285A3F}" srcId="{10DFC57D-D1F3-46C9-B412-293DF13AF21E}" destId="{E07B5F0A-52A2-4E12-8C3E-BC7FA34CCADD}" srcOrd="2" destOrd="0" parTransId="{1254B4E8-A5E2-4A91-86AB-FBB741589527}" sibTransId="{B68282A9-2429-4488-9B88-93D6DD25BF2E}"/>
    <dgm:cxn modelId="{2BDCF522-7765-AC44-BAF7-D344BB9D07F6}" type="presOf" srcId="{285134EB-7C95-4DB2-91E8-E69A76B9C41C}" destId="{5B5CA7BC-E6CB-4B2B-B22D-39FAB4C430F0}" srcOrd="0" destOrd="0" presId="urn:microsoft.com/office/officeart/2005/8/layout/hierarchy1"/>
    <dgm:cxn modelId="{37FE9230-7F49-7744-809B-1B082F8DB2B7}" type="presOf" srcId="{5F1933E4-438F-4CDB-BECF-8587AD1B5B07}" destId="{472BFB67-4A24-461B-8B35-EEE8A1F9A757}" srcOrd="0" destOrd="0" presId="urn:microsoft.com/office/officeart/2005/8/layout/hierarchy1"/>
    <dgm:cxn modelId="{0BA8FD3E-D650-0B45-A44A-ED761FF1BD72}" type="presOf" srcId="{B75A62EB-F05B-4245-BE7B-3CFE091D4132}" destId="{8B45AC90-1EC9-4830-A925-2DAB5FBD655C}" srcOrd="0" destOrd="0" presId="urn:microsoft.com/office/officeart/2005/8/layout/hierarchy1"/>
    <dgm:cxn modelId="{4A9D1646-41B1-463B-BEF2-85896F3FFA7F}" srcId="{0C3AE05F-0BF0-4CFF-AA96-04F2A3718828}" destId="{952BC0C7-969F-450D-8D34-5A8AEA4CAEF0}" srcOrd="0" destOrd="0" parTransId="{B75A62EB-F05B-4245-BE7B-3CFE091D4132}" sibTransId="{207BADBD-E5B2-415A-A0C4-B92053772A72}"/>
    <dgm:cxn modelId="{1404086F-56E7-4F6F-B0DB-6CEC98A47F59}" srcId="{E07B5F0A-52A2-4E12-8C3E-BC7FA34CCADD}" destId="{5F1933E4-438F-4CDB-BECF-8587AD1B5B07}" srcOrd="0" destOrd="0" parTransId="{74572579-D3CE-48CE-A1C0-04BDA4057831}" sibTransId="{AAB03249-2B4F-493E-9A97-79DE8C7C056E}"/>
    <dgm:cxn modelId="{2A873350-B074-FE47-96C0-EB3221A08FD9}" type="presOf" srcId="{84AC749D-001A-4F42-9EAA-F2A246E4B237}" destId="{A4C7DC67-88FE-4BCD-9892-47790A3752C2}" srcOrd="0" destOrd="0" presId="urn:microsoft.com/office/officeart/2005/8/layout/hierarchy1"/>
    <dgm:cxn modelId="{8EC65A54-0D8E-C041-AFDF-48BF78E9E9E3}" type="presOf" srcId="{AD2402FA-8EF3-4DCA-A4B1-722F2B021F53}" destId="{E27E628E-F84D-4166-84FA-617796539308}" srcOrd="0" destOrd="0" presId="urn:microsoft.com/office/officeart/2005/8/layout/hierarchy1"/>
    <dgm:cxn modelId="{E33A8976-9666-014F-8B44-3B6E3928E625}" type="presOf" srcId="{0C3AE05F-0BF0-4CFF-AA96-04F2A3718828}" destId="{E5B8D072-CAF2-451D-B430-590631C29F3D}" srcOrd="0" destOrd="0" presId="urn:microsoft.com/office/officeart/2005/8/layout/hierarchy1"/>
    <dgm:cxn modelId="{AB4EA07B-22EE-4692-A2F7-D344FCF97957}" srcId="{10DFC57D-D1F3-46C9-B412-293DF13AF21E}" destId="{0C3AE05F-0BF0-4CFF-AA96-04F2A3718828}" srcOrd="1" destOrd="0" parTransId="{52CD2801-81BB-4F4B-9BC9-8A7E746E13C8}" sibTransId="{B47E1105-9AAD-4056-9A57-D5393DCE5D9C}"/>
    <dgm:cxn modelId="{57728685-E5F3-144E-8056-01CF18801DB3}" type="presOf" srcId="{E07B5F0A-52A2-4E12-8C3E-BC7FA34CCADD}" destId="{DACEEA69-A61F-4D01-95B6-7CE215C1E7D5}" srcOrd="0" destOrd="0" presId="urn:microsoft.com/office/officeart/2005/8/layout/hierarchy1"/>
    <dgm:cxn modelId="{7D65A88E-A36E-4821-8D8B-625B54BE4BF6}" srcId="{7256D9F8-6B7F-4A94-A28F-AFE91FC5EA7E}" destId="{AD2402FA-8EF3-4DCA-A4B1-722F2B021F53}" srcOrd="0" destOrd="0" parTransId="{D59282C3-DC28-47DD-94DA-6C01405E0339}" sibTransId="{D72ACCB2-CD6F-4E2B-B359-3E1C8DCD5456}"/>
    <dgm:cxn modelId="{0AF29A91-AB52-6E43-A80B-20EC7C4C8D16}" type="presOf" srcId="{952BC0C7-969F-450D-8D34-5A8AEA4CAEF0}" destId="{F4C6D249-754F-4520-900E-C6A1B7B15934}" srcOrd="0" destOrd="0" presId="urn:microsoft.com/office/officeart/2005/8/layout/hierarchy1"/>
    <dgm:cxn modelId="{F5A7FB97-7CD8-4D50-95DD-61CAB1979379}" srcId="{6B8EA2AD-5E5E-4FBA-B37C-4C690FFDB825}" destId="{10DFC57D-D1F3-46C9-B412-293DF13AF21E}" srcOrd="0" destOrd="0" parTransId="{C993BEE1-2834-44D2-8F81-ED96C1B84626}" sibTransId="{CA3F4230-5394-4709-B728-864938B65A99}"/>
    <dgm:cxn modelId="{9D943FBD-A9BE-453D-8223-1803A0677948}" srcId="{0C3AE05F-0BF0-4CFF-AA96-04F2A3718828}" destId="{5EA2B03D-9A39-4654-923E-403F4F2749BD}" srcOrd="2" destOrd="0" parTransId="{285134EB-7C95-4DB2-91E8-E69A76B9C41C}" sibTransId="{B5A829B6-5F61-4A28-A605-0BAB79783D55}"/>
    <dgm:cxn modelId="{55F314BF-2118-DD41-8F03-ED6F43E1A7D5}" type="presOf" srcId="{74572579-D3CE-48CE-A1C0-04BDA4057831}" destId="{FC9E6E1A-EEBA-47D3-BA41-022A892082F7}" srcOrd="0" destOrd="0" presId="urn:microsoft.com/office/officeart/2005/8/layout/hierarchy1"/>
    <dgm:cxn modelId="{7C3BE3C6-0278-8A4D-835C-0A8BC76625F7}" type="presOf" srcId="{52CD2801-81BB-4F4B-9BC9-8A7E746E13C8}" destId="{C31BC7BF-D778-4A29-9092-01796FC51052}" srcOrd="0" destOrd="0" presId="urn:microsoft.com/office/officeart/2005/8/layout/hierarchy1"/>
    <dgm:cxn modelId="{A19B86CE-8D01-4CB5-B879-F1429E6F157C}" srcId="{0C3AE05F-0BF0-4CFF-AA96-04F2A3718828}" destId="{84AC749D-001A-4F42-9EAA-F2A246E4B237}" srcOrd="1" destOrd="0" parTransId="{80DA6485-738C-4A23-8DBB-C80BC0DB1E4A}" sibTransId="{6D5AC6C3-D398-4E62-84D5-EC69D81BD290}"/>
    <dgm:cxn modelId="{39E8E0D7-69AC-E045-81D6-57FB3A2E2A87}" type="presOf" srcId="{7256D9F8-6B7F-4A94-A28F-AFE91FC5EA7E}" destId="{FB08A5A4-9141-4C2D-8CD2-F3BA6F07DB25}" srcOrd="0" destOrd="0" presId="urn:microsoft.com/office/officeart/2005/8/layout/hierarchy1"/>
    <dgm:cxn modelId="{E9BBEEDA-7E49-EE40-8831-4514C4ADD82D}" type="presOf" srcId="{80DA6485-738C-4A23-8DBB-C80BC0DB1E4A}" destId="{83B9B3D1-F665-4BB7-B960-EF90E2F308E5}" srcOrd="0" destOrd="0" presId="urn:microsoft.com/office/officeart/2005/8/layout/hierarchy1"/>
    <dgm:cxn modelId="{A2CC03E0-3315-BE4A-B82B-9A9E7B9550E5}" type="presOf" srcId="{CB273CDA-C06C-4135-9F98-738D0827D727}" destId="{FAA2D42C-1FDA-984A-8075-485D5B96224B}" srcOrd="0" destOrd="0" presId="urn:microsoft.com/office/officeart/2005/8/layout/hierarchy1"/>
    <dgm:cxn modelId="{64F947E4-9E52-4A48-A3E2-F3D969D0D920}" srcId="{0C3AE05F-0BF0-4CFF-AA96-04F2A3718828}" destId="{CB273CDA-C06C-4135-9F98-738D0827D727}" srcOrd="3" destOrd="0" parTransId="{76037DD5-DAC8-431E-B1E4-5A2EAF0F4D00}" sibTransId="{DDE746EA-1AEB-4151-9D70-AFAA623FE50B}"/>
    <dgm:cxn modelId="{F59699E4-2F1C-B24E-995C-CAC5720917AA}" type="presOf" srcId="{D59282C3-DC28-47DD-94DA-6C01405E0339}" destId="{568B6CB0-E9A4-48CF-84B5-DC0BB2DED808}" srcOrd="0" destOrd="0" presId="urn:microsoft.com/office/officeart/2005/8/layout/hierarchy1"/>
    <dgm:cxn modelId="{331D8BE5-2C46-B948-B522-5E0467CB82A8}" type="presOf" srcId="{9AB1A23D-41C3-479A-9D1D-DE95F21A2CCE}" destId="{C8F19CFA-CC6F-4E1A-A41F-AFD68ABF0AAC}" srcOrd="0" destOrd="0" presId="urn:microsoft.com/office/officeart/2005/8/layout/hierarchy1"/>
    <dgm:cxn modelId="{B29A0CFC-8BF4-044D-A517-52CCBF8FD959}" type="presOf" srcId="{10DFC57D-D1F3-46C9-B412-293DF13AF21E}" destId="{270201AC-3CC7-4295-A8BE-E3E3E6CAFD7C}" srcOrd="0" destOrd="0" presId="urn:microsoft.com/office/officeart/2005/8/layout/hierarchy1"/>
    <dgm:cxn modelId="{56F7101B-997C-FD43-9C0D-9A552F3F6C79}" type="presParOf" srcId="{E3BD0483-F071-499E-8365-14ABED8A0A51}" destId="{7351588A-57C8-4023-AF1E-8C8CAD79C6B7}" srcOrd="0" destOrd="0" presId="urn:microsoft.com/office/officeart/2005/8/layout/hierarchy1"/>
    <dgm:cxn modelId="{900F4A10-6100-D440-9299-45A647001140}" type="presParOf" srcId="{7351588A-57C8-4023-AF1E-8C8CAD79C6B7}" destId="{907E658C-C438-42A8-B1A3-45D5E541DEDC}" srcOrd="0" destOrd="0" presId="urn:microsoft.com/office/officeart/2005/8/layout/hierarchy1"/>
    <dgm:cxn modelId="{5749CE27-A91F-C14C-9A83-243720CA2746}" type="presParOf" srcId="{907E658C-C438-42A8-B1A3-45D5E541DEDC}" destId="{BCCC112E-1463-40FB-A0D7-EDCC9FF492D0}" srcOrd="0" destOrd="0" presId="urn:microsoft.com/office/officeart/2005/8/layout/hierarchy1"/>
    <dgm:cxn modelId="{B5D74D57-CEA3-6E4E-BB08-C17F73A61A35}" type="presParOf" srcId="{907E658C-C438-42A8-B1A3-45D5E541DEDC}" destId="{270201AC-3CC7-4295-A8BE-E3E3E6CAFD7C}" srcOrd="1" destOrd="0" presId="urn:microsoft.com/office/officeart/2005/8/layout/hierarchy1"/>
    <dgm:cxn modelId="{1CE01ADA-B34D-AC49-A2BB-93F6A2C937EF}" type="presParOf" srcId="{7351588A-57C8-4023-AF1E-8C8CAD79C6B7}" destId="{A6F1677D-9C86-41AC-94FF-3C7E651FAF05}" srcOrd="1" destOrd="0" presId="urn:microsoft.com/office/officeart/2005/8/layout/hierarchy1"/>
    <dgm:cxn modelId="{C9C77107-D892-544E-B16A-5F1FBA7490E5}" type="presParOf" srcId="{A6F1677D-9C86-41AC-94FF-3C7E651FAF05}" destId="{C8F19CFA-CC6F-4E1A-A41F-AFD68ABF0AAC}" srcOrd="0" destOrd="0" presId="urn:microsoft.com/office/officeart/2005/8/layout/hierarchy1"/>
    <dgm:cxn modelId="{058025D2-524C-CA46-88CF-BE33C682FD21}" type="presParOf" srcId="{A6F1677D-9C86-41AC-94FF-3C7E651FAF05}" destId="{17849ED5-9C81-4E2E-8BAE-9F19A0A23B42}" srcOrd="1" destOrd="0" presId="urn:microsoft.com/office/officeart/2005/8/layout/hierarchy1"/>
    <dgm:cxn modelId="{07CC5788-F208-BE44-9982-4B8F0888669D}" type="presParOf" srcId="{17849ED5-9C81-4E2E-8BAE-9F19A0A23B42}" destId="{C840F650-1463-4A7F-8704-7C229DFCE8B8}" srcOrd="0" destOrd="0" presId="urn:microsoft.com/office/officeart/2005/8/layout/hierarchy1"/>
    <dgm:cxn modelId="{FDBE6866-660A-C34D-834B-A71219C8F272}" type="presParOf" srcId="{C840F650-1463-4A7F-8704-7C229DFCE8B8}" destId="{87ADC9B7-AAC0-4F8B-B29C-43E1BEB1645B}" srcOrd="0" destOrd="0" presId="urn:microsoft.com/office/officeart/2005/8/layout/hierarchy1"/>
    <dgm:cxn modelId="{EA194A44-0BE1-E64F-8A0C-BA2EB3301D97}" type="presParOf" srcId="{C840F650-1463-4A7F-8704-7C229DFCE8B8}" destId="{FB08A5A4-9141-4C2D-8CD2-F3BA6F07DB25}" srcOrd="1" destOrd="0" presId="urn:microsoft.com/office/officeart/2005/8/layout/hierarchy1"/>
    <dgm:cxn modelId="{CD4F9C2E-4A0F-2D48-823B-208C87163195}" type="presParOf" srcId="{17849ED5-9C81-4E2E-8BAE-9F19A0A23B42}" destId="{D2020FDA-C9BA-4A89-80A3-1263E45BB5D6}" srcOrd="1" destOrd="0" presId="urn:microsoft.com/office/officeart/2005/8/layout/hierarchy1"/>
    <dgm:cxn modelId="{0EA4AC0C-8FB5-6040-A948-ED60343AB164}" type="presParOf" srcId="{D2020FDA-C9BA-4A89-80A3-1263E45BB5D6}" destId="{568B6CB0-E9A4-48CF-84B5-DC0BB2DED808}" srcOrd="0" destOrd="0" presId="urn:microsoft.com/office/officeart/2005/8/layout/hierarchy1"/>
    <dgm:cxn modelId="{9690BA38-6D13-0744-AA4F-C97C2CF1E5AA}" type="presParOf" srcId="{D2020FDA-C9BA-4A89-80A3-1263E45BB5D6}" destId="{D5194534-72DD-4109-8F3B-678BEF81583E}" srcOrd="1" destOrd="0" presId="urn:microsoft.com/office/officeart/2005/8/layout/hierarchy1"/>
    <dgm:cxn modelId="{5BD6B4DF-9940-ED44-9C75-69223119D3DD}" type="presParOf" srcId="{D5194534-72DD-4109-8F3B-678BEF81583E}" destId="{FDCB398D-FBF6-4C4A-811B-E1CA44E05B21}" srcOrd="0" destOrd="0" presId="urn:microsoft.com/office/officeart/2005/8/layout/hierarchy1"/>
    <dgm:cxn modelId="{6E4BF9F5-69EE-964A-B9F8-46BFA1CD32EA}" type="presParOf" srcId="{FDCB398D-FBF6-4C4A-811B-E1CA44E05B21}" destId="{980CCE70-5119-4B68-A55E-5F55C3992271}" srcOrd="0" destOrd="0" presId="urn:microsoft.com/office/officeart/2005/8/layout/hierarchy1"/>
    <dgm:cxn modelId="{B820F462-3C35-C54F-B3A3-C336323DA2B7}" type="presParOf" srcId="{FDCB398D-FBF6-4C4A-811B-E1CA44E05B21}" destId="{E27E628E-F84D-4166-84FA-617796539308}" srcOrd="1" destOrd="0" presId="urn:microsoft.com/office/officeart/2005/8/layout/hierarchy1"/>
    <dgm:cxn modelId="{5218C3D5-955D-6E44-B2DA-DFF2D7D81C91}" type="presParOf" srcId="{D5194534-72DD-4109-8F3B-678BEF81583E}" destId="{514DAA15-8E39-434D-B466-50B965E6BC6A}" srcOrd="1" destOrd="0" presId="urn:microsoft.com/office/officeart/2005/8/layout/hierarchy1"/>
    <dgm:cxn modelId="{DE304BB9-D599-564F-955A-B8046F65757D}" type="presParOf" srcId="{A6F1677D-9C86-41AC-94FF-3C7E651FAF05}" destId="{C31BC7BF-D778-4A29-9092-01796FC51052}" srcOrd="2" destOrd="0" presId="urn:microsoft.com/office/officeart/2005/8/layout/hierarchy1"/>
    <dgm:cxn modelId="{98DDF31D-4AC6-2646-A64B-FE6A4FAF5F8F}" type="presParOf" srcId="{A6F1677D-9C86-41AC-94FF-3C7E651FAF05}" destId="{F18BFCC7-5D32-44D0-AD80-5F234FDF0144}" srcOrd="3" destOrd="0" presId="urn:microsoft.com/office/officeart/2005/8/layout/hierarchy1"/>
    <dgm:cxn modelId="{FB193BF0-E8FB-EE40-B9DA-69CFFCF62E92}" type="presParOf" srcId="{F18BFCC7-5D32-44D0-AD80-5F234FDF0144}" destId="{EAB7C290-E9FB-43E2-AD47-D1FD56C625D2}" srcOrd="0" destOrd="0" presId="urn:microsoft.com/office/officeart/2005/8/layout/hierarchy1"/>
    <dgm:cxn modelId="{B71FE461-4EFE-4E4B-A6BE-1BD61B309FA5}" type="presParOf" srcId="{EAB7C290-E9FB-43E2-AD47-D1FD56C625D2}" destId="{A3D00DDF-EB91-4AAA-96E6-0A3F6F469F73}" srcOrd="0" destOrd="0" presId="urn:microsoft.com/office/officeart/2005/8/layout/hierarchy1"/>
    <dgm:cxn modelId="{5F86D7DD-B2A8-D644-8065-4883EFEC1C0F}" type="presParOf" srcId="{EAB7C290-E9FB-43E2-AD47-D1FD56C625D2}" destId="{E5B8D072-CAF2-451D-B430-590631C29F3D}" srcOrd="1" destOrd="0" presId="urn:microsoft.com/office/officeart/2005/8/layout/hierarchy1"/>
    <dgm:cxn modelId="{57D77BC7-D829-BC45-94DE-B832E77CB365}" type="presParOf" srcId="{F18BFCC7-5D32-44D0-AD80-5F234FDF0144}" destId="{1205FA80-BC85-496B-A945-28A914B168A4}" srcOrd="1" destOrd="0" presId="urn:microsoft.com/office/officeart/2005/8/layout/hierarchy1"/>
    <dgm:cxn modelId="{A1C7D50D-0D8C-8A43-A429-D95CB3CB7776}" type="presParOf" srcId="{1205FA80-BC85-496B-A945-28A914B168A4}" destId="{8B45AC90-1EC9-4830-A925-2DAB5FBD655C}" srcOrd="0" destOrd="0" presId="urn:microsoft.com/office/officeart/2005/8/layout/hierarchy1"/>
    <dgm:cxn modelId="{EB17CF52-0993-D54B-9568-491B266DA28D}" type="presParOf" srcId="{1205FA80-BC85-496B-A945-28A914B168A4}" destId="{82A0F06D-4146-4A8A-BB81-0DED16242CAC}" srcOrd="1" destOrd="0" presId="urn:microsoft.com/office/officeart/2005/8/layout/hierarchy1"/>
    <dgm:cxn modelId="{A675B370-A90E-4543-B5B5-5CF79BA4B68A}" type="presParOf" srcId="{82A0F06D-4146-4A8A-BB81-0DED16242CAC}" destId="{2BBD3EED-908E-45CC-BDB6-6B9DD8734C14}" srcOrd="0" destOrd="0" presId="urn:microsoft.com/office/officeart/2005/8/layout/hierarchy1"/>
    <dgm:cxn modelId="{9E47E815-A67B-4549-825C-246EFD2F92E7}" type="presParOf" srcId="{2BBD3EED-908E-45CC-BDB6-6B9DD8734C14}" destId="{30828FA6-5329-4E03-B313-376F87118DFC}" srcOrd="0" destOrd="0" presId="urn:microsoft.com/office/officeart/2005/8/layout/hierarchy1"/>
    <dgm:cxn modelId="{B8435B6B-CE37-CC42-97CB-3545B5F3D325}" type="presParOf" srcId="{2BBD3EED-908E-45CC-BDB6-6B9DD8734C14}" destId="{F4C6D249-754F-4520-900E-C6A1B7B15934}" srcOrd="1" destOrd="0" presId="urn:microsoft.com/office/officeart/2005/8/layout/hierarchy1"/>
    <dgm:cxn modelId="{CFAAA24B-3660-D54E-ABE0-B70D128F697E}" type="presParOf" srcId="{82A0F06D-4146-4A8A-BB81-0DED16242CAC}" destId="{D6D14D2E-784D-43EB-8638-0A281C35C217}" srcOrd="1" destOrd="0" presId="urn:microsoft.com/office/officeart/2005/8/layout/hierarchy1"/>
    <dgm:cxn modelId="{03BD450A-4093-4A48-AD5D-18DD0EF55F8B}" type="presParOf" srcId="{1205FA80-BC85-496B-A945-28A914B168A4}" destId="{83B9B3D1-F665-4BB7-B960-EF90E2F308E5}" srcOrd="2" destOrd="0" presId="urn:microsoft.com/office/officeart/2005/8/layout/hierarchy1"/>
    <dgm:cxn modelId="{CB507CF0-7201-1C4E-A5CB-00B4EA579DEB}" type="presParOf" srcId="{1205FA80-BC85-496B-A945-28A914B168A4}" destId="{A3047858-5F9D-4BE4-9767-BDBFF754B61A}" srcOrd="3" destOrd="0" presId="urn:microsoft.com/office/officeart/2005/8/layout/hierarchy1"/>
    <dgm:cxn modelId="{4E48D8EF-D247-BA49-AC03-D45F68B98156}" type="presParOf" srcId="{A3047858-5F9D-4BE4-9767-BDBFF754B61A}" destId="{AD990490-2EC2-48D0-B47D-0F2CEB0671B9}" srcOrd="0" destOrd="0" presId="urn:microsoft.com/office/officeart/2005/8/layout/hierarchy1"/>
    <dgm:cxn modelId="{9410F9BF-5938-DF44-8728-423984903602}" type="presParOf" srcId="{AD990490-2EC2-48D0-B47D-0F2CEB0671B9}" destId="{88A8D320-C523-40D0-B9D1-C33C011763F8}" srcOrd="0" destOrd="0" presId="urn:microsoft.com/office/officeart/2005/8/layout/hierarchy1"/>
    <dgm:cxn modelId="{FF5266FC-C29A-2A40-94A3-D44439DA5535}" type="presParOf" srcId="{AD990490-2EC2-48D0-B47D-0F2CEB0671B9}" destId="{A4C7DC67-88FE-4BCD-9892-47790A3752C2}" srcOrd="1" destOrd="0" presId="urn:microsoft.com/office/officeart/2005/8/layout/hierarchy1"/>
    <dgm:cxn modelId="{7A6DC465-8A36-4042-B560-CBA1DC2085A0}" type="presParOf" srcId="{A3047858-5F9D-4BE4-9767-BDBFF754B61A}" destId="{3EEAAA3B-E1B9-4BF3-A308-307F84144C1D}" srcOrd="1" destOrd="0" presId="urn:microsoft.com/office/officeart/2005/8/layout/hierarchy1"/>
    <dgm:cxn modelId="{FD698F29-CF54-7B4A-8CA5-D1AD82561893}" type="presParOf" srcId="{1205FA80-BC85-496B-A945-28A914B168A4}" destId="{5B5CA7BC-E6CB-4B2B-B22D-39FAB4C430F0}" srcOrd="4" destOrd="0" presId="urn:microsoft.com/office/officeart/2005/8/layout/hierarchy1"/>
    <dgm:cxn modelId="{C9D1D7D7-4566-3149-AE35-5302C64CE2CC}" type="presParOf" srcId="{1205FA80-BC85-496B-A945-28A914B168A4}" destId="{33C2BEB3-AF14-4A4D-8A47-A8006238DFC1}" srcOrd="5" destOrd="0" presId="urn:microsoft.com/office/officeart/2005/8/layout/hierarchy1"/>
    <dgm:cxn modelId="{B1394E6A-4E19-284C-9055-1C20E0A7CFE4}" type="presParOf" srcId="{33C2BEB3-AF14-4A4D-8A47-A8006238DFC1}" destId="{0842437A-AE7E-4437-93CD-BB7577CE2AC5}" srcOrd="0" destOrd="0" presId="urn:microsoft.com/office/officeart/2005/8/layout/hierarchy1"/>
    <dgm:cxn modelId="{AE326079-2175-5C4C-ACC5-42D6314F077D}" type="presParOf" srcId="{0842437A-AE7E-4437-93CD-BB7577CE2AC5}" destId="{8EE9C19B-6F58-49A7-A11F-A5F4D55857CF}" srcOrd="0" destOrd="0" presId="urn:microsoft.com/office/officeart/2005/8/layout/hierarchy1"/>
    <dgm:cxn modelId="{C95995BB-1427-1443-A8BB-967D07963345}" type="presParOf" srcId="{0842437A-AE7E-4437-93CD-BB7577CE2AC5}" destId="{3DE05705-A2C2-4A63-98DB-F1B5DF615319}" srcOrd="1" destOrd="0" presId="urn:microsoft.com/office/officeart/2005/8/layout/hierarchy1"/>
    <dgm:cxn modelId="{1739C033-9F28-F44A-AB06-93C7DB18E3E8}" type="presParOf" srcId="{33C2BEB3-AF14-4A4D-8A47-A8006238DFC1}" destId="{084AB6E1-DE80-496F-8A5C-EB4A4F749D6A}" srcOrd="1" destOrd="0" presId="urn:microsoft.com/office/officeart/2005/8/layout/hierarchy1"/>
    <dgm:cxn modelId="{D05D598B-3175-FE4E-BB44-DA71A2C3B159}" type="presParOf" srcId="{1205FA80-BC85-496B-A945-28A914B168A4}" destId="{46BE2BE6-B496-B541-9D34-6FC170A0B82C}" srcOrd="6" destOrd="0" presId="urn:microsoft.com/office/officeart/2005/8/layout/hierarchy1"/>
    <dgm:cxn modelId="{2C26A7EB-AD15-5540-B381-912175F9CE06}" type="presParOf" srcId="{1205FA80-BC85-496B-A945-28A914B168A4}" destId="{1D6F640B-80F0-C64C-882E-C9BDA5112BD2}" srcOrd="7" destOrd="0" presId="urn:microsoft.com/office/officeart/2005/8/layout/hierarchy1"/>
    <dgm:cxn modelId="{990D7BDA-3262-B242-A720-C300D8AAA8B0}" type="presParOf" srcId="{1D6F640B-80F0-C64C-882E-C9BDA5112BD2}" destId="{795EC20B-5789-2542-B686-9775145CFD78}" srcOrd="0" destOrd="0" presId="urn:microsoft.com/office/officeart/2005/8/layout/hierarchy1"/>
    <dgm:cxn modelId="{8D5C483D-BF1F-0A41-98E9-032380F33236}" type="presParOf" srcId="{795EC20B-5789-2542-B686-9775145CFD78}" destId="{F2F217F0-6AD5-9746-A1EA-5333610A9578}" srcOrd="0" destOrd="0" presId="urn:microsoft.com/office/officeart/2005/8/layout/hierarchy1"/>
    <dgm:cxn modelId="{281D0A94-0E79-6846-B475-DB836125E8F9}" type="presParOf" srcId="{795EC20B-5789-2542-B686-9775145CFD78}" destId="{FAA2D42C-1FDA-984A-8075-485D5B96224B}" srcOrd="1" destOrd="0" presId="urn:microsoft.com/office/officeart/2005/8/layout/hierarchy1"/>
    <dgm:cxn modelId="{B7DAB365-50B4-2241-B44B-EC6205A39D22}" type="presParOf" srcId="{1D6F640B-80F0-C64C-882E-C9BDA5112BD2}" destId="{DEEB326D-F25F-1242-899A-039F7217A808}" srcOrd="1" destOrd="0" presId="urn:microsoft.com/office/officeart/2005/8/layout/hierarchy1"/>
    <dgm:cxn modelId="{7947B602-5096-CB44-AF4A-BA24AACFABFF}" type="presParOf" srcId="{A6F1677D-9C86-41AC-94FF-3C7E651FAF05}" destId="{0CF9FEBE-DD7D-4107-921D-56C3168EE6E7}" srcOrd="4" destOrd="0" presId="urn:microsoft.com/office/officeart/2005/8/layout/hierarchy1"/>
    <dgm:cxn modelId="{F2D95498-C33B-1A47-BDA1-D7C1E97B90A6}" type="presParOf" srcId="{A6F1677D-9C86-41AC-94FF-3C7E651FAF05}" destId="{20A6D21E-126A-4D58-9946-58820548D286}" srcOrd="5" destOrd="0" presId="urn:microsoft.com/office/officeart/2005/8/layout/hierarchy1"/>
    <dgm:cxn modelId="{2B39A8FE-0011-E542-9BF5-CDC771EB0075}" type="presParOf" srcId="{20A6D21E-126A-4D58-9946-58820548D286}" destId="{277EDAF7-8306-4639-B415-1169E5E79090}" srcOrd="0" destOrd="0" presId="urn:microsoft.com/office/officeart/2005/8/layout/hierarchy1"/>
    <dgm:cxn modelId="{3D113810-B17E-614A-80FB-577183C071A5}" type="presParOf" srcId="{277EDAF7-8306-4639-B415-1169E5E79090}" destId="{1A477660-E1BD-4915-AFA3-F7DD34A5526B}" srcOrd="0" destOrd="0" presId="urn:microsoft.com/office/officeart/2005/8/layout/hierarchy1"/>
    <dgm:cxn modelId="{5C161163-7A10-F84F-A06C-C7F227111236}" type="presParOf" srcId="{277EDAF7-8306-4639-B415-1169E5E79090}" destId="{DACEEA69-A61F-4D01-95B6-7CE215C1E7D5}" srcOrd="1" destOrd="0" presId="urn:microsoft.com/office/officeart/2005/8/layout/hierarchy1"/>
    <dgm:cxn modelId="{D1BA9EC1-5FB8-0045-957B-D514C5FA2AAA}" type="presParOf" srcId="{20A6D21E-126A-4D58-9946-58820548D286}" destId="{787717F7-C949-47A5-BE0B-6F6D29B6080F}" srcOrd="1" destOrd="0" presId="urn:microsoft.com/office/officeart/2005/8/layout/hierarchy1"/>
    <dgm:cxn modelId="{E5F6D958-3B29-5C40-B3BD-70961896CCE0}" type="presParOf" srcId="{787717F7-C949-47A5-BE0B-6F6D29B6080F}" destId="{FC9E6E1A-EEBA-47D3-BA41-022A892082F7}" srcOrd="0" destOrd="0" presId="urn:microsoft.com/office/officeart/2005/8/layout/hierarchy1"/>
    <dgm:cxn modelId="{DC22672B-62ED-2B44-92F4-ED996336E672}" type="presParOf" srcId="{787717F7-C949-47A5-BE0B-6F6D29B6080F}" destId="{F22BB08B-14DC-447F-91ED-329AE6A5B8BE}" srcOrd="1" destOrd="0" presId="urn:microsoft.com/office/officeart/2005/8/layout/hierarchy1"/>
    <dgm:cxn modelId="{9FC9DE4F-8775-6049-A85B-1226DFDEF61A}" type="presParOf" srcId="{F22BB08B-14DC-447F-91ED-329AE6A5B8BE}" destId="{537482B0-B676-4E7C-B505-9AF3336F58CF}" srcOrd="0" destOrd="0" presId="urn:microsoft.com/office/officeart/2005/8/layout/hierarchy1"/>
    <dgm:cxn modelId="{57A781A9-674A-6F4B-BDE4-2171C1A85706}" type="presParOf" srcId="{537482B0-B676-4E7C-B505-9AF3336F58CF}" destId="{1EB7428D-B2F6-462F-BAFB-C21E69E7CCE7}" srcOrd="0" destOrd="0" presId="urn:microsoft.com/office/officeart/2005/8/layout/hierarchy1"/>
    <dgm:cxn modelId="{F6569A5A-FCFF-DB40-BACF-F31B0662A0F9}" type="presParOf" srcId="{537482B0-B676-4E7C-B505-9AF3336F58CF}" destId="{472BFB67-4A24-461B-8B35-EEE8A1F9A757}" srcOrd="1" destOrd="0" presId="urn:microsoft.com/office/officeart/2005/8/layout/hierarchy1"/>
    <dgm:cxn modelId="{D1564D6D-33F1-004F-AD8D-A3705B96C0B0}" type="presParOf" srcId="{F22BB08B-14DC-447F-91ED-329AE6A5B8BE}" destId="{8036E487-F43D-4B8A-A2F9-A7F490936B7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E6E1A-EEBA-47D3-BA41-022A892082F7}">
      <dsp:nvSpPr>
        <dsp:cNvPr id="0" name=""/>
        <dsp:cNvSpPr/>
      </dsp:nvSpPr>
      <dsp:spPr>
        <a:xfrm>
          <a:off x="6602384" y="2000077"/>
          <a:ext cx="91440" cy="29242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F9FEBE-DD7D-4107-921D-56C3168EE6E7}">
      <dsp:nvSpPr>
        <dsp:cNvPr id="0" name=""/>
        <dsp:cNvSpPr/>
      </dsp:nvSpPr>
      <dsp:spPr>
        <a:xfrm>
          <a:off x="3575861" y="1069187"/>
          <a:ext cx="3072243" cy="292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276"/>
              </a:lnTo>
              <a:lnTo>
                <a:pt x="3072243" y="199276"/>
              </a:lnTo>
              <a:lnTo>
                <a:pt x="3072243" y="29242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E2BE6-B496-B541-9D34-6FC170A0B82C}">
      <dsp:nvSpPr>
        <dsp:cNvPr id="0" name=""/>
        <dsp:cNvSpPr/>
      </dsp:nvSpPr>
      <dsp:spPr>
        <a:xfrm>
          <a:off x="3575861" y="2000077"/>
          <a:ext cx="1843346" cy="292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276"/>
              </a:lnTo>
              <a:lnTo>
                <a:pt x="1843346" y="199276"/>
              </a:lnTo>
              <a:lnTo>
                <a:pt x="1843346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5CA7BC-E6CB-4B2B-B22D-39FAB4C430F0}">
      <dsp:nvSpPr>
        <dsp:cNvPr id="0" name=""/>
        <dsp:cNvSpPr/>
      </dsp:nvSpPr>
      <dsp:spPr>
        <a:xfrm>
          <a:off x="3575861" y="2000077"/>
          <a:ext cx="614448" cy="2924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276"/>
              </a:lnTo>
              <a:lnTo>
                <a:pt x="614448" y="199276"/>
              </a:lnTo>
              <a:lnTo>
                <a:pt x="614448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B9B3D1-F665-4BB7-B960-EF90E2F308E5}">
      <dsp:nvSpPr>
        <dsp:cNvPr id="0" name=""/>
        <dsp:cNvSpPr/>
      </dsp:nvSpPr>
      <dsp:spPr>
        <a:xfrm>
          <a:off x="2961412" y="2000077"/>
          <a:ext cx="614448" cy="292421"/>
        </a:xfrm>
        <a:custGeom>
          <a:avLst/>
          <a:gdLst/>
          <a:ahLst/>
          <a:cxnLst/>
          <a:rect l="0" t="0" r="0" b="0"/>
          <a:pathLst>
            <a:path>
              <a:moveTo>
                <a:pt x="614448" y="0"/>
              </a:moveTo>
              <a:lnTo>
                <a:pt x="614448" y="199276"/>
              </a:lnTo>
              <a:lnTo>
                <a:pt x="0" y="199276"/>
              </a:lnTo>
              <a:lnTo>
                <a:pt x="0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45AC90-1EC9-4830-A925-2DAB5FBD655C}">
      <dsp:nvSpPr>
        <dsp:cNvPr id="0" name=""/>
        <dsp:cNvSpPr/>
      </dsp:nvSpPr>
      <dsp:spPr>
        <a:xfrm>
          <a:off x="1732514" y="2000077"/>
          <a:ext cx="1843346" cy="292421"/>
        </a:xfrm>
        <a:custGeom>
          <a:avLst/>
          <a:gdLst/>
          <a:ahLst/>
          <a:cxnLst/>
          <a:rect l="0" t="0" r="0" b="0"/>
          <a:pathLst>
            <a:path>
              <a:moveTo>
                <a:pt x="1843346" y="0"/>
              </a:moveTo>
              <a:lnTo>
                <a:pt x="1843346" y="199276"/>
              </a:lnTo>
              <a:lnTo>
                <a:pt x="0" y="199276"/>
              </a:lnTo>
              <a:lnTo>
                <a:pt x="0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1BC7BF-D778-4A29-9092-01796FC51052}">
      <dsp:nvSpPr>
        <dsp:cNvPr id="0" name=""/>
        <dsp:cNvSpPr/>
      </dsp:nvSpPr>
      <dsp:spPr>
        <a:xfrm>
          <a:off x="3530141" y="1069187"/>
          <a:ext cx="91440" cy="29242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242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8B6CB0-E9A4-48CF-84B5-DC0BB2DED808}">
      <dsp:nvSpPr>
        <dsp:cNvPr id="0" name=""/>
        <dsp:cNvSpPr/>
      </dsp:nvSpPr>
      <dsp:spPr>
        <a:xfrm>
          <a:off x="457897" y="2000077"/>
          <a:ext cx="91440" cy="29242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242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F19CFA-CC6F-4E1A-A41F-AFD68ABF0AAC}">
      <dsp:nvSpPr>
        <dsp:cNvPr id="0" name=""/>
        <dsp:cNvSpPr/>
      </dsp:nvSpPr>
      <dsp:spPr>
        <a:xfrm>
          <a:off x="503617" y="1069187"/>
          <a:ext cx="3072243" cy="292421"/>
        </a:xfrm>
        <a:custGeom>
          <a:avLst/>
          <a:gdLst/>
          <a:ahLst/>
          <a:cxnLst/>
          <a:rect l="0" t="0" r="0" b="0"/>
          <a:pathLst>
            <a:path>
              <a:moveTo>
                <a:pt x="3072243" y="0"/>
              </a:moveTo>
              <a:lnTo>
                <a:pt x="3072243" y="199276"/>
              </a:lnTo>
              <a:lnTo>
                <a:pt x="0" y="199276"/>
              </a:lnTo>
              <a:lnTo>
                <a:pt x="0" y="29242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CC112E-1463-40FB-A0D7-EDCC9FF492D0}">
      <dsp:nvSpPr>
        <dsp:cNvPr id="0" name=""/>
        <dsp:cNvSpPr/>
      </dsp:nvSpPr>
      <dsp:spPr>
        <a:xfrm>
          <a:off x="3073130" y="430719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201AC-3CC7-4295-A8BE-E3E3E6CAFD7C}">
      <dsp:nvSpPr>
        <dsp:cNvPr id="0" name=""/>
        <dsp:cNvSpPr/>
      </dsp:nvSpPr>
      <dsp:spPr>
        <a:xfrm>
          <a:off x="3184848" y="536851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Order</a:t>
          </a:r>
        </a:p>
      </dsp:txBody>
      <dsp:txXfrm>
        <a:off x="3203548" y="555551"/>
        <a:ext cx="968061" cy="601068"/>
      </dsp:txXfrm>
    </dsp:sp>
    <dsp:sp modelId="{87ADC9B7-AAC0-4F8B-B29C-43E1BEB1645B}">
      <dsp:nvSpPr>
        <dsp:cNvPr id="0" name=""/>
        <dsp:cNvSpPr/>
      </dsp:nvSpPr>
      <dsp:spPr>
        <a:xfrm>
          <a:off x="886" y="136160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8A5A4-9141-4C2D-8CD2-F3BA6F07DB25}">
      <dsp:nvSpPr>
        <dsp:cNvPr id="0" name=""/>
        <dsp:cNvSpPr/>
      </dsp:nvSpPr>
      <dsp:spPr>
        <a:xfrm>
          <a:off x="112604" y="146774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Fare</a:t>
          </a:r>
        </a:p>
      </dsp:txBody>
      <dsp:txXfrm>
        <a:off x="131304" y="1486440"/>
        <a:ext cx="968061" cy="601068"/>
      </dsp:txXfrm>
    </dsp:sp>
    <dsp:sp modelId="{980CCE70-5119-4B68-A55E-5F55C3992271}">
      <dsp:nvSpPr>
        <dsp:cNvPr id="0" name=""/>
        <dsp:cNvSpPr/>
      </dsp:nvSpPr>
      <dsp:spPr>
        <a:xfrm>
          <a:off x="886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E628E-F84D-4166-84FA-617796539308}">
      <dsp:nvSpPr>
        <dsp:cNvPr id="0" name=""/>
        <dsp:cNvSpPr/>
      </dsp:nvSpPr>
      <dsp:spPr>
        <a:xfrm>
          <a:off x="112604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Fare/Distance</a:t>
          </a:r>
        </a:p>
      </dsp:txBody>
      <dsp:txXfrm>
        <a:off x="131304" y="2417330"/>
        <a:ext cx="968061" cy="601068"/>
      </dsp:txXfrm>
    </dsp:sp>
    <dsp:sp modelId="{A3D00DDF-EB91-4AAA-96E6-0A3F6F469F73}">
      <dsp:nvSpPr>
        <dsp:cNvPr id="0" name=""/>
        <dsp:cNvSpPr/>
      </dsp:nvSpPr>
      <dsp:spPr>
        <a:xfrm>
          <a:off x="3073130" y="136160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8D072-CAF2-451D-B430-590631C29F3D}">
      <dsp:nvSpPr>
        <dsp:cNvPr id="0" name=""/>
        <dsp:cNvSpPr/>
      </dsp:nvSpPr>
      <dsp:spPr>
        <a:xfrm>
          <a:off x="3184848" y="146774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Date &amp; Time</a:t>
          </a:r>
        </a:p>
      </dsp:txBody>
      <dsp:txXfrm>
        <a:off x="3203548" y="1486440"/>
        <a:ext cx="968061" cy="601068"/>
      </dsp:txXfrm>
    </dsp:sp>
    <dsp:sp modelId="{30828FA6-5329-4E03-B313-376F87118DFC}">
      <dsp:nvSpPr>
        <dsp:cNvPr id="0" name=""/>
        <dsp:cNvSpPr/>
      </dsp:nvSpPr>
      <dsp:spPr>
        <a:xfrm>
          <a:off x="1229784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C6D249-754F-4520-900E-C6A1B7B15934}">
      <dsp:nvSpPr>
        <dsp:cNvPr id="0" name=""/>
        <dsp:cNvSpPr/>
      </dsp:nvSpPr>
      <dsp:spPr>
        <a:xfrm>
          <a:off x="1341502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Time</a:t>
          </a:r>
        </a:p>
      </dsp:txBody>
      <dsp:txXfrm>
        <a:off x="1360202" y="2417330"/>
        <a:ext cx="968061" cy="601068"/>
      </dsp:txXfrm>
    </dsp:sp>
    <dsp:sp modelId="{88A8D320-C523-40D0-B9D1-C33C011763F8}">
      <dsp:nvSpPr>
        <dsp:cNvPr id="0" name=""/>
        <dsp:cNvSpPr/>
      </dsp:nvSpPr>
      <dsp:spPr>
        <a:xfrm>
          <a:off x="2458681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C7DC67-88FE-4BCD-9892-47790A3752C2}">
      <dsp:nvSpPr>
        <dsp:cNvPr id="0" name=""/>
        <dsp:cNvSpPr/>
      </dsp:nvSpPr>
      <dsp:spPr>
        <a:xfrm>
          <a:off x="2570399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Weekends &amp; Weekdays</a:t>
          </a:r>
        </a:p>
      </dsp:txBody>
      <dsp:txXfrm>
        <a:off x="2589099" y="2417330"/>
        <a:ext cx="968061" cy="601068"/>
      </dsp:txXfrm>
    </dsp:sp>
    <dsp:sp modelId="{8EE9C19B-6F58-49A7-A11F-A5F4D55857CF}">
      <dsp:nvSpPr>
        <dsp:cNvPr id="0" name=""/>
        <dsp:cNvSpPr/>
      </dsp:nvSpPr>
      <dsp:spPr>
        <a:xfrm>
          <a:off x="3687578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E05705-A2C2-4A63-98DB-F1B5DF615319}">
      <dsp:nvSpPr>
        <dsp:cNvPr id="0" name=""/>
        <dsp:cNvSpPr/>
      </dsp:nvSpPr>
      <dsp:spPr>
        <a:xfrm>
          <a:off x="3799296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Monthly</a:t>
          </a:r>
        </a:p>
      </dsp:txBody>
      <dsp:txXfrm>
        <a:off x="3817996" y="2417330"/>
        <a:ext cx="968061" cy="601068"/>
      </dsp:txXfrm>
    </dsp:sp>
    <dsp:sp modelId="{F2F217F0-6AD5-9746-A1EA-5333610A9578}">
      <dsp:nvSpPr>
        <dsp:cNvPr id="0" name=""/>
        <dsp:cNvSpPr/>
      </dsp:nvSpPr>
      <dsp:spPr>
        <a:xfrm>
          <a:off x="4916476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A2D42C-1FDA-984A-8075-485D5B96224B}">
      <dsp:nvSpPr>
        <dsp:cNvPr id="0" name=""/>
        <dsp:cNvSpPr/>
      </dsp:nvSpPr>
      <dsp:spPr>
        <a:xfrm>
          <a:off x="5028194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Season</a:t>
          </a:r>
        </a:p>
      </dsp:txBody>
      <dsp:txXfrm>
        <a:off x="5046894" y="2417330"/>
        <a:ext cx="968061" cy="601068"/>
      </dsp:txXfrm>
    </dsp:sp>
    <dsp:sp modelId="{1A477660-E1BD-4915-AFA3-F7DD34A5526B}">
      <dsp:nvSpPr>
        <dsp:cNvPr id="0" name=""/>
        <dsp:cNvSpPr/>
      </dsp:nvSpPr>
      <dsp:spPr>
        <a:xfrm>
          <a:off x="6145373" y="136160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CEEA69-A61F-4D01-95B6-7CE215C1E7D5}">
      <dsp:nvSpPr>
        <dsp:cNvPr id="0" name=""/>
        <dsp:cNvSpPr/>
      </dsp:nvSpPr>
      <dsp:spPr>
        <a:xfrm>
          <a:off x="6257091" y="146774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Location</a:t>
          </a:r>
        </a:p>
      </dsp:txBody>
      <dsp:txXfrm>
        <a:off x="6275791" y="1486440"/>
        <a:ext cx="968061" cy="601068"/>
      </dsp:txXfrm>
    </dsp:sp>
    <dsp:sp modelId="{1EB7428D-B2F6-462F-BAFB-C21E69E7CCE7}">
      <dsp:nvSpPr>
        <dsp:cNvPr id="0" name=""/>
        <dsp:cNvSpPr/>
      </dsp:nvSpPr>
      <dsp:spPr>
        <a:xfrm>
          <a:off x="6145373" y="2292498"/>
          <a:ext cx="1005461" cy="638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2BFB67-4A24-461B-8B35-EEE8A1F9A757}">
      <dsp:nvSpPr>
        <dsp:cNvPr id="0" name=""/>
        <dsp:cNvSpPr/>
      </dsp:nvSpPr>
      <dsp:spPr>
        <a:xfrm>
          <a:off x="6257091" y="2398630"/>
          <a:ext cx="1005461" cy="6384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Neighborhood</a:t>
          </a:r>
        </a:p>
      </dsp:txBody>
      <dsp:txXfrm>
        <a:off x="6275791" y="2417330"/>
        <a:ext cx="968061" cy="601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cd5d4693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cd5d4693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1c55ffe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1c55ffe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1c55ffe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1c55ffe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Based on the trendline data, it appears that, for 4 years the fares for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products have been increasing while the number of orders has been decreasing.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Companies can offer discounts or promotions to help increase order volume.</a:t>
            </a:r>
          </a:p>
        </p:txBody>
      </p:sp>
    </p:spTree>
    <p:extLst>
      <p:ext uri="{BB962C8B-B14F-4D97-AF65-F5344CB8AC3E}">
        <p14:creationId xmlns:p14="http://schemas.microsoft.com/office/powerpoint/2010/main" val="1524486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47ac3c6b08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47ac3c6b08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62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July and August saw a decrease in revenue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in 2011, 2013, and 2014,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August generating the lowest total revenue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. However, September consistently experienced a significant increase in revenue. Additionally, while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quarter 4 saw a decrease in revenue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it still remained higher than that of August</a:t>
            </a:r>
            <a:endParaRPr lang="en-US" dirty="0">
              <a:latin typeface="Montserrat" panose="000005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700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124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d3f01ad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d3f01ad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990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25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9387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724150" y="1145700"/>
            <a:ext cx="3549600" cy="33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70247" y="1145700"/>
            <a:ext cx="3549600" cy="33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_1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2609400" y="2326475"/>
            <a:ext cx="3925200" cy="17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_AND_BODY_1_3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ctrTitle" idx="3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ctrTitle" idx="5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 idx="7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8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60" r:id="rId6"/>
    <p:sldLayoutId id="2147483662" r:id="rId7"/>
    <p:sldLayoutId id="2147483665" r:id="rId8"/>
    <p:sldLayoutId id="2147483674" r:id="rId9"/>
    <p:sldLayoutId id="214748367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3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Uber’s Taxi </a:t>
            </a: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Fares</a:t>
            </a:r>
            <a:endParaRPr b="1" dirty="0">
              <a:solidFill>
                <a:schemeClr val="l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A8FEBC-D114-4353-B837-A8405CD7FC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1667" y1="67308" x2="31667" y2="67308"/>
                        <a14:foregroundMark x1="39103" y1="66923" x2="39103" y2="66923"/>
                        <a14:foregroundMark x1="54744" y1="66346" x2="54744" y2="66346"/>
                        <a14:foregroundMark x1="68718" y1="66154" x2="68718" y2="66154"/>
                        <a14:backgroundMark x1="21923" y1="47115" x2="21923" y2="47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09" t="16421" r="18552" b="14609"/>
          <a:stretch/>
        </p:blipFill>
        <p:spPr bwMode="auto">
          <a:xfrm>
            <a:off x="3673928" y="1446474"/>
            <a:ext cx="1796143" cy="134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2AAD-91FD-40B6-BE3E-087E3F9EC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TOTAL REVENUE</a:t>
            </a:r>
          </a:p>
        </p:txBody>
      </p:sp>
      <p:sp>
        <p:nvSpPr>
          <p:cNvPr id="5" name="Google Shape;239;p38">
            <a:extLst>
              <a:ext uri="{FF2B5EF4-FFF2-40B4-BE49-F238E27FC236}">
                <a16:creationId xmlns:a16="http://schemas.microsoft.com/office/drawing/2014/main" id="{CAD3133E-D2C1-484E-B301-DFF1260BD064}"/>
              </a:ext>
            </a:extLst>
          </p:cNvPr>
          <p:cNvSpPr/>
          <p:nvPr/>
        </p:nvSpPr>
        <p:spPr>
          <a:xfrm>
            <a:off x="5435803" y="1170935"/>
            <a:ext cx="3361064" cy="3307932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7699"/>
            <a:ext cx="4960848" cy="39438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8445C47-477A-4E02-9C8B-BB777247572D}"/>
              </a:ext>
            </a:extLst>
          </p:cNvPr>
          <p:cNvSpPr/>
          <p:nvPr/>
        </p:nvSpPr>
        <p:spPr>
          <a:xfrm>
            <a:off x="2931629" y="1362265"/>
            <a:ext cx="1514167" cy="358930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722" y="3389561"/>
            <a:ext cx="930741" cy="865805"/>
          </a:xfrm>
          <a:prstGeom prst="rect">
            <a:avLst/>
          </a:prstGeom>
        </p:spPr>
      </p:pic>
      <p:grpSp>
        <p:nvGrpSpPr>
          <p:cNvPr id="10" name="Google Shape;9243;p71"/>
          <p:cNvGrpSpPr/>
          <p:nvPr/>
        </p:nvGrpSpPr>
        <p:grpSpPr>
          <a:xfrm>
            <a:off x="5577137" y="1513738"/>
            <a:ext cx="492006" cy="435569"/>
            <a:chOff x="7390435" y="3680868"/>
            <a:chExt cx="372073" cy="355243"/>
          </a:xfrm>
          <a:solidFill>
            <a:srgbClr val="D5B961"/>
          </a:solidFill>
        </p:grpSpPr>
        <p:sp>
          <p:nvSpPr>
            <p:cNvPr id="12" name="Google Shape;9244;p71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245;p71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246;p71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247;p71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248;p71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49;p71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4FCE928-ADF2-4F0E-938C-61FBDCF3FEAB}"/>
              </a:ext>
            </a:extLst>
          </p:cNvPr>
          <p:cNvSpPr txBox="1"/>
          <p:nvPr/>
        </p:nvSpPr>
        <p:spPr>
          <a:xfrm>
            <a:off x="6318850" y="1469913"/>
            <a:ext cx="1731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$1,413,162.55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(2011 – 2014)</a:t>
            </a:r>
          </a:p>
        </p:txBody>
      </p:sp>
      <p:grpSp>
        <p:nvGrpSpPr>
          <p:cNvPr id="20" name="Google Shape;9059;p71"/>
          <p:cNvGrpSpPr/>
          <p:nvPr/>
        </p:nvGrpSpPr>
        <p:grpSpPr>
          <a:xfrm>
            <a:off x="5568245" y="2451742"/>
            <a:ext cx="466740" cy="373159"/>
            <a:chOff x="5220616" y="2791061"/>
            <a:chExt cx="373185" cy="302466"/>
          </a:xfrm>
        </p:grpSpPr>
        <p:sp>
          <p:nvSpPr>
            <p:cNvPr id="21" name="Google Shape;9060;p71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61;p71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62;p71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63;p71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64;p71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65;p71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66;p71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067;p71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068;p71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069;p71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70;p71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071;p71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072;p71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073;p71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074;p71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075;p71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076;p71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077;p71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D5B96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4FCE928-ADF2-4F0E-938C-61FBDCF3FEAB}"/>
              </a:ext>
            </a:extLst>
          </p:cNvPr>
          <p:cNvSpPr txBox="1"/>
          <p:nvPr/>
        </p:nvSpPr>
        <p:spPr>
          <a:xfrm>
            <a:off x="6168377" y="2343356"/>
            <a:ext cx="2170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Lowest revenue :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August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4FCE928-ADF2-4F0E-938C-61FBDCF3FEAB}"/>
              </a:ext>
            </a:extLst>
          </p:cNvPr>
          <p:cNvSpPr txBox="1"/>
          <p:nvPr/>
        </p:nvSpPr>
        <p:spPr>
          <a:xfrm>
            <a:off x="6168377" y="3299243"/>
            <a:ext cx="2170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Highest revenue :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October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6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C9468-58A3-4D84-ACB8-3518E508E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SEASONAL ORDERED</a:t>
            </a:r>
          </a:p>
        </p:txBody>
      </p:sp>
      <p:sp>
        <p:nvSpPr>
          <p:cNvPr id="4" name="Google Shape;239;p38">
            <a:extLst>
              <a:ext uri="{FF2B5EF4-FFF2-40B4-BE49-F238E27FC236}">
                <a16:creationId xmlns:a16="http://schemas.microsoft.com/office/drawing/2014/main" id="{EB3E8F84-ED1E-478D-A1F7-6D168CD69CF5}"/>
              </a:ext>
            </a:extLst>
          </p:cNvPr>
          <p:cNvSpPr/>
          <p:nvPr/>
        </p:nvSpPr>
        <p:spPr>
          <a:xfrm>
            <a:off x="3762502" y="2191537"/>
            <a:ext cx="4182789" cy="2284215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C41F14-8C14-46A5-8379-BFCFB8C695C4}"/>
              </a:ext>
            </a:extLst>
          </p:cNvPr>
          <p:cNvSpPr txBox="1"/>
          <p:nvPr/>
        </p:nvSpPr>
        <p:spPr>
          <a:xfrm>
            <a:off x="4115760" y="2533425"/>
            <a:ext cx="363454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SPRING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is the season with the </a:t>
            </a:r>
            <a:r>
              <a:rPr lang="en-US" b="1" i="0" u="sng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highest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number of orders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every year, while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WINTER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has the </a:t>
            </a:r>
            <a:r>
              <a:rPr lang="en-US" b="1" i="0" u="sng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lowest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number of orders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over the past three years. In 2014, however, the number of orders during summer was the lowest with a decrease of 950 users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6BDBD-B66B-8D69-F0DA-7D587C129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549" y="1045029"/>
            <a:ext cx="2833902" cy="363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42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E0D83-2A09-40F9-9311-9CD6AA32A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FARE PRICE VS ORDERS</a:t>
            </a:r>
          </a:p>
        </p:txBody>
      </p:sp>
      <p:sp>
        <p:nvSpPr>
          <p:cNvPr id="5" name="Google Shape;239;p38">
            <a:extLst>
              <a:ext uri="{FF2B5EF4-FFF2-40B4-BE49-F238E27FC236}">
                <a16:creationId xmlns:a16="http://schemas.microsoft.com/office/drawing/2014/main" id="{2BA5D6A9-E687-4ADC-901E-DEDFE62E3E39}"/>
              </a:ext>
            </a:extLst>
          </p:cNvPr>
          <p:cNvSpPr/>
          <p:nvPr/>
        </p:nvSpPr>
        <p:spPr>
          <a:xfrm>
            <a:off x="-99892" y="-69156"/>
            <a:ext cx="9320732" cy="5317351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B883CA-1380-4884-8930-4EFBAD33DBEB}"/>
              </a:ext>
            </a:extLst>
          </p:cNvPr>
          <p:cNvSpPr txBox="1"/>
          <p:nvPr/>
        </p:nvSpPr>
        <p:spPr>
          <a:xfrm>
            <a:off x="4754836" y="1559620"/>
            <a:ext cx="4000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The number of orders has </a:t>
            </a:r>
            <a:r>
              <a:rPr lang="en-U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decreased from 2012 to 2014</a:t>
            </a:r>
            <a:r>
              <a:rPr lang="en-U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, while the average fare has increased over the same period. 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This could suggest that there was a price increase.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The number of orders reached its </a:t>
            </a:r>
            <a:r>
              <a:rPr lang="en-U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lowest point in 2014 with only 28,930 orders</a:t>
            </a:r>
            <a:r>
              <a:rPr lang="en-US" b="0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. This could indicate a decline in demand or increased competition in the market.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Google Shape;239;p38">
            <a:extLst>
              <a:ext uri="{FF2B5EF4-FFF2-40B4-BE49-F238E27FC236}">
                <a16:creationId xmlns:a16="http://schemas.microsoft.com/office/drawing/2014/main" id="{9493445D-0094-44D7-9CB5-B6B02466F789}"/>
              </a:ext>
            </a:extLst>
          </p:cNvPr>
          <p:cNvSpPr/>
          <p:nvPr/>
        </p:nvSpPr>
        <p:spPr>
          <a:xfrm>
            <a:off x="-143933" y="-152400"/>
            <a:ext cx="9448799" cy="5469467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9816781"/>
              </p:ext>
            </p:extLst>
          </p:nvPr>
        </p:nvGraphicFramePr>
        <p:xfrm>
          <a:off x="186380" y="1430577"/>
          <a:ext cx="4568456" cy="2504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410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C204712-6A68-C968-3277-0AB7B2D1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344" y="1511991"/>
            <a:ext cx="5640766" cy="27591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C44259-8DE7-4079-A414-B096807B5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FARES PER DISTANCE</a:t>
            </a:r>
          </a:p>
        </p:txBody>
      </p:sp>
      <p:sp>
        <p:nvSpPr>
          <p:cNvPr id="5" name="Google Shape;239;p38">
            <a:extLst>
              <a:ext uri="{FF2B5EF4-FFF2-40B4-BE49-F238E27FC236}">
                <a16:creationId xmlns:a16="http://schemas.microsoft.com/office/drawing/2014/main" id="{260E1F32-6100-4020-984B-97EADEECEC9A}"/>
              </a:ext>
            </a:extLst>
          </p:cNvPr>
          <p:cNvSpPr/>
          <p:nvPr/>
        </p:nvSpPr>
        <p:spPr>
          <a:xfrm>
            <a:off x="471457" y="1364462"/>
            <a:ext cx="2764996" cy="3403600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77D7EE-93DA-4D33-A83C-166F18E1C5CF}"/>
              </a:ext>
            </a:extLst>
          </p:cNvPr>
          <p:cNvSpPr txBox="1"/>
          <p:nvPr/>
        </p:nvSpPr>
        <p:spPr>
          <a:xfrm>
            <a:off x="599348" y="1511991"/>
            <a:ext cx="209126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In the months of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September through December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the fare per kilometer is considered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high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especially on T</a:t>
            </a:r>
            <a:r>
              <a:rPr lang="en-US" b="1" dirty="0">
                <a:solidFill>
                  <a:srgbClr val="D1D5DB"/>
                </a:solidFill>
                <a:latin typeface="Montserrat" panose="00000500000000000000" pitchFamily="2" charset="0"/>
              </a:rPr>
              <a:t>hursday and Friday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. 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highest fare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was recorded on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Wednesday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in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October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reaching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$1.1788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.</a:t>
            </a:r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6DAA9C-EF71-43FD-AF49-49D38D62A06C}"/>
              </a:ext>
            </a:extLst>
          </p:cNvPr>
          <p:cNvSpPr/>
          <p:nvPr/>
        </p:nvSpPr>
        <p:spPr>
          <a:xfrm>
            <a:off x="3364344" y="3491896"/>
            <a:ext cx="4948383" cy="77926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8963BB-EC00-45EC-B246-DF5B713D12AF}"/>
              </a:ext>
            </a:extLst>
          </p:cNvPr>
          <p:cNvSpPr/>
          <p:nvPr/>
        </p:nvSpPr>
        <p:spPr>
          <a:xfrm>
            <a:off x="6899564" y="1511991"/>
            <a:ext cx="1413163" cy="275917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97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831D-D2CE-4B80-AFAB-03962E12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THE BUSIEST TIME</a:t>
            </a:r>
          </a:p>
        </p:txBody>
      </p:sp>
      <p:sp>
        <p:nvSpPr>
          <p:cNvPr id="4" name="Google Shape;239;p38">
            <a:extLst>
              <a:ext uri="{FF2B5EF4-FFF2-40B4-BE49-F238E27FC236}">
                <a16:creationId xmlns:a16="http://schemas.microsoft.com/office/drawing/2014/main" id="{BC9240F2-3DD8-4CFC-A9CE-425198C9FC3A}"/>
              </a:ext>
            </a:extLst>
          </p:cNvPr>
          <p:cNvSpPr/>
          <p:nvPr/>
        </p:nvSpPr>
        <p:spPr>
          <a:xfrm>
            <a:off x="702033" y="1637579"/>
            <a:ext cx="4368084" cy="2446728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A8A5B9-99B7-4C18-9813-92F49017C5F2}"/>
              </a:ext>
            </a:extLst>
          </p:cNvPr>
          <p:cNvSpPr txBox="1"/>
          <p:nvPr/>
        </p:nvSpPr>
        <p:spPr>
          <a:xfrm>
            <a:off x="702033" y="1836814"/>
            <a:ext cx="36494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busiest time in terms of order volume occurs at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7:00 pm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which happens almost every day. Meanwhile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en-US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Friday is the day with the highest order volume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, with the number of orders being almost the same between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6:00 pm and 11:00 pm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. Therefore,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most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crowded time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for orders is </a:t>
            </a:r>
            <a:r>
              <a:rPr lang="en-US" b="1" i="0" dirty="0">
                <a:solidFill>
                  <a:srgbClr val="D5B961"/>
                </a:solidFill>
                <a:effectLst/>
                <a:latin typeface="Montserrat" panose="00000500000000000000" pitchFamily="2" charset="0"/>
              </a:rPr>
              <a:t>Friday at 7:00 pm</a:t>
            </a:r>
            <a:endParaRPr lang="en-US" b="1" dirty="0">
              <a:solidFill>
                <a:srgbClr val="D5B961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2221E3-A865-E944-C271-99E2A12D3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389" y="875500"/>
            <a:ext cx="3621314" cy="3900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DB3C0A-5D61-4F6D-8A9A-FDF47627685A}"/>
              </a:ext>
            </a:extLst>
          </p:cNvPr>
          <p:cNvSpPr/>
          <p:nvPr/>
        </p:nvSpPr>
        <p:spPr>
          <a:xfrm>
            <a:off x="5181390" y="3868139"/>
            <a:ext cx="3621314" cy="9077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4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E9F-ACA9-4584-B69C-C91A9C54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MOST ORDERED PICKUP REGION</a:t>
            </a:r>
          </a:p>
        </p:txBody>
      </p:sp>
      <p:sp>
        <p:nvSpPr>
          <p:cNvPr id="7" name="Google Shape;239;p38">
            <a:extLst>
              <a:ext uri="{FF2B5EF4-FFF2-40B4-BE49-F238E27FC236}">
                <a16:creationId xmlns:a16="http://schemas.microsoft.com/office/drawing/2014/main" id="{B0547B81-8822-40C7-B82A-270E8EF2CF9F}"/>
              </a:ext>
            </a:extLst>
          </p:cNvPr>
          <p:cNvSpPr/>
          <p:nvPr/>
        </p:nvSpPr>
        <p:spPr>
          <a:xfrm>
            <a:off x="5275966" y="1513755"/>
            <a:ext cx="3303507" cy="2923647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653F5-BFCA-4B38-BA01-18AED737D735}"/>
              </a:ext>
            </a:extLst>
          </p:cNvPr>
          <p:cNvSpPr txBox="1"/>
          <p:nvPr/>
        </p:nvSpPr>
        <p:spPr>
          <a:xfrm>
            <a:off x="5394191" y="1740525"/>
            <a:ext cx="27893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is the area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highest number of orders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from other areas (Brooklyn, Queens, Staten Island, and The Bronx),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total orders of 111,069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out of 119,863 orders. The most frequent pickup location in Manhattan was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 Community Board 5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with a total of 20,497 orders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D1519B-2FAC-E101-0028-E96BB7B2C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33" y="875500"/>
            <a:ext cx="4879989" cy="428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53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E9F-ACA9-4584-B69C-C91A9C54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MOST ORDERED PICKUP REGION</a:t>
            </a:r>
          </a:p>
        </p:txBody>
      </p:sp>
      <p:sp>
        <p:nvSpPr>
          <p:cNvPr id="7" name="Google Shape;239;p38">
            <a:extLst>
              <a:ext uri="{FF2B5EF4-FFF2-40B4-BE49-F238E27FC236}">
                <a16:creationId xmlns:a16="http://schemas.microsoft.com/office/drawing/2014/main" id="{B0547B81-8822-40C7-B82A-270E8EF2CF9F}"/>
              </a:ext>
            </a:extLst>
          </p:cNvPr>
          <p:cNvSpPr/>
          <p:nvPr/>
        </p:nvSpPr>
        <p:spPr>
          <a:xfrm>
            <a:off x="5275966" y="1513755"/>
            <a:ext cx="3303507" cy="2923647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653F5-BFCA-4B38-BA01-18AED737D735}"/>
              </a:ext>
            </a:extLst>
          </p:cNvPr>
          <p:cNvSpPr txBox="1"/>
          <p:nvPr/>
        </p:nvSpPr>
        <p:spPr>
          <a:xfrm>
            <a:off x="5394191" y="1740525"/>
            <a:ext cx="27893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is the area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highest number of orders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from other areas (Brooklyn, Queens, Staten Island, and The Bronx),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total orders of 111,069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out of 119,500 orders. The most frequent pickup location in Manhattan was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 Community Board 5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with a total of 20,497 orders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62631-EA33-3CA0-ED50-2ADCC3218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22" y="911916"/>
            <a:ext cx="4576267" cy="362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916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E9F-ACA9-4584-B69C-C91A9C54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MOST ORDERED PICKUP REGION</a:t>
            </a:r>
          </a:p>
        </p:txBody>
      </p:sp>
      <p:sp>
        <p:nvSpPr>
          <p:cNvPr id="7" name="Google Shape;239;p38">
            <a:extLst>
              <a:ext uri="{FF2B5EF4-FFF2-40B4-BE49-F238E27FC236}">
                <a16:creationId xmlns:a16="http://schemas.microsoft.com/office/drawing/2014/main" id="{B0547B81-8822-40C7-B82A-270E8EF2CF9F}"/>
              </a:ext>
            </a:extLst>
          </p:cNvPr>
          <p:cNvSpPr/>
          <p:nvPr/>
        </p:nvSpPr>
        <p:spPr>
          <a:xfrm>
            <a:off x="5275966" y="1513755"/>
            <a:ext cx="3303507" cy="2923647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653F5-BFCA-4B38-BA01-18AED737D735}"/>
              </a:ext>
            </a:extLst>
          </p:cNvPr>
          <p:cNvSpPr txBox="1"/>
          <p:nvPr/>
        </p:nvSpPr>
        <p:spPr>
          <a:xfrm>
            <a:off x="5394191" y="1740525"/>
            <a:ext cx="27893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 is the area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the highest number of orders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from other areas (Brooklyn, Queens, Staten Island, and The Bronx), with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total orders of 111,069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out of 119,500 orders. The most frequent pickup location in Manhattan was </a:t>
            </a:r>
            <a:r>
              <a:rPr lang="en-US" b="1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Manhattan Community Board 5 </a:t>
            </a:r>
            <a:r>
              <a:rPr lang="en-US" b="0" i="0" dirty="0">
                <a:solidFill>
                  <a:srgbClr val="D1D5DB"/>
                </a:solidFill>
                <a:effectLst/>
                <a:latin typeface="Montserrat" panose="00000500000000000000" pitchFamily="2" charset="0"/>
              </a:rPr>
              <a:t>with a total of 20,497 orders</a:t>
            </a: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E5E8B9-8071-3547-19C2-212A544A3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81" y="911915"/>
            <a:ext cx="4576269" cy="362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3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A775-9528-4E1F-9D4E-11AC83913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CLUSTERING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9DDC8A-AECF-4581-8A4A-CEE78444E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52444"/>
              </p:ext>
            </p:extLst>
          </p:nvPr>
        </p:nvGraphicFramePr>
        <p:xfrm>
          <a:off x="1524000" y="1270273"/>
          <a:ext cx="6096000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43117137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0185362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2234983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224371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Montserrat" panose="00000500000000000000" pitchFamily="2" charset="0"/>
                        </a:rPr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Montserrat" panose="00000500000000000000" pitchFamily="2" charset="0"/>
                        </a:rPr>
                        <a:t>Low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Montserrat" panose="00000500000000000000" pitchFamily="2" charset="0"/>
                        </a:rPr>
                        <a:t>Medium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Montserrat" panose="00000500000000000000" pitchFamily="2" charset="0"/>
                        </a:rPr>
                        <a:t>High 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269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Total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91,801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22,764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5,298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110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Range of Fare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$2.5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– 13.5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$13.7 – 33.5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$33.7 - 230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490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Total 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$1,128,317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$682,966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$359,415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330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Distance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0.9 – 125.7 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0.9 – 92.38 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0.9 – 90.82 Km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97323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3C12EE8-B077-4A55-9947-05A782541760}"/>
              </a:ext>
            </a:extLst>
          </p:cNvPr>
          <p:cNvSpPr txBox="1"/>
          <p:nvPr/>
        </p:nvSpPr>
        <p:spPr>
          <a:xfrm>
            <a:off x="2006162" y="3519246"/>
            <a:ext cx="51316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The clustering results based on the range of fare and distance are divided into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low price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medium price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and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high price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1824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/>
          <p:nvPr/>
        </p:nvSpPr>
        <p:spPr>
          <a:xfrm>
            <a:off x="3748422" y="1080482"/>
            <a:ext cx="1725000" cy="46201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3"/>
          <p:cNvSpPr/>
          <p:nvPr/>
        </p:nvSpPr>
        <p:spPr>
          <a:xfrm>
            <a:off x="4295134" y="19626"/>
            <a:ext cx="655500" cy="65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3"/>
          <p:cNvSpPr/>
          <p:nvPr/>
        </p:nvSpPr>
        <p:spPr>
          <a:xfrm>
            <a:off x="3426069" y="1714096"/>
            <a:ext cx="2566027" cy="32429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Increase promotions during the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summer season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, especially in beach areas such as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Manhattan Beach Park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Increase promotions in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Manhattan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, which has the highest order rate, to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avoid customer churn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 and increase company profits.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4" name="Google Shape;314;p43"/>
          <p:cNvCxnSpPr/>
          <p:nvPr/>
        </p:nvCxnSpPr>
        <p:spPr>
          <a:xfrm>
            <a:off x="4610922" y="666782"/>
            <a:ext cx="0" cy="413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43"/>
          <p:cNvCxnSpPr/>
          <p:nvPr/>
        </p:nvCxnSpPr>
        <p:spPr>
          <a:xfrm>
            <a:off x="4610922" y="1549458"/>
            <a:ext cx="0" cy="17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6" name="Google Shape;316;p43"/>
          <p:cNvSpPr txBox="1">
            <a:spLocks noGrp="1"/>
          </p:cNvSpPr>
          <p:nvPr>
            <p:ph type="title"/>
          </p:nvPr>
        </p:nvSpPr>
        <p:spPr>
          <a:xfrm>
            <a:off x="3871497" y="1212558"/>
            <a:ext cx="1478850" cy="3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LOCATION</a:t>
            </a:r>
            <a:endParaRPr sz="1400" b="1" dirty="0"/>
          </a:p>
        </p:txBody>
      </p:sp>
      <p:sp>
        <p:nvSpPr>
          <p:cNvPr id="319" name="Google Shape;319;p43"/>
          <p:cNvSpPr/>
          <p:nvPr/>
        </p:nvSpPr>
        <p:spPr>
          <a:xfrm>
            <a:off x="7364010" y="23327"/>
            <a:ext cx="655500" cy="65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2" name="Google Shape;322;p43"/>
          <p:cNvCxnSpPr/>
          <p:nvPr/>
        </p:nvCxnSpPr>
        <p:spPr>
          <a:xfrm>
            <a:off x="7710864" y="1542496"/>
            <a:ext cx="0" cy="17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311;p43"/>
          <p:cNvSpPr/>
          <p:nvPr/>
        </p:nvSpPr>
        <p:spPr>
          <a:xfrm>
            <a:off x="6829260" y="1094942"/>
            <a:ext cx="1725000" cy="462014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314;p43"/>
          <p:cNvCxnSpPr/>
          <p:nvPr/>
        </p:nvCxnSpPr>
        <p:spPr>
          <a:xfrm>
            <a:off x="7704590" y="693515"/>
            <a:ext cx="0" cy="413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313;p43"/>
          <p:cNvSpPr/>
          <p:nvPr/>
        </p:nvSpPr>
        <p:spPr>
          <a:xfrm>
            <a:off x="6382676" y="1714096"/>
            <a:ext cx="2566027" cy="32429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Offer a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15% voucher 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for every customer order during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weekends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 from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05.00 am to 09.00 am 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and on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weekdays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 from </a:t>
            </a:r>
            <a:r>
              <a:rPr lang="en-US" b="1" dirty="0">
                <a:latin typeface="Montserrat Light"/>
                <a:ea typeface="Montserrat Light"/>
                <a:cs typeface="Montserrat Light"/>
                <a:sym typeface="Montserrat Light"/>
              </a:rPr>
              <a:t>12:00 am to 6:00 am</a:t>
            </a:r>
            <a:r>
              <a:rPr lang="en-US" dirty="0">
                <a:latin typeface="Montserrat Light"/>
                <a:ea typeface="Montserrat Light"/>
                <a:cs typeface="Montserrat Light"/>
                <a:sym typeface="Montserrat Light"/>
              </a:rPr>
              <a:t> to increase orders.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3" name="Google Shape;316;p43"/>
          <p:cNvSpPr txBox="1">
            <a:spLocks/>
          </p:cNvSpPr>
          <p:nvPr/>
        </p:nvSpPr>
        <p:spPr>
          <a:xfrm>
            <a:off x="6990124" y="1223855"/>
            <a:ext cx="147885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-US" sz="1400" b="1" dirty="0"/>
              <a:t>TIME</a:t>
            </a:r>
          </a:p>
        </p:txBody>
      </p:sp>
      <p:grpSp>
        <p:nvGrpSpPr>
          <p:cNvPr id="74" name="Google Shape;9806;p73"/>
          <p:cNvGrpSpPr/>
          <p:nvPr/>
        </p:nvGrpSpPr>
        <p:grpSpPr>
          <a:xfrm>
            <a:off x="7537865" y="185136"/>
            <a:ext cx="345997" cy="345997"/>
            <a:chOff x="1756921" y="1509739"/>
            <a:chExt cx="345997" cy="345997"/>
          </a:xfrm>
          <a:solidFill>
            <a:srgbClr val="D5B961"/>
          </a:solidFill>
        </p:grpSpPr>
        <p:sp>
          <p:nvSpPr>
            <p:cNvPr id="75" name="Google Shape;9807;p73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76" name="Google Shape;9808;p73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77" name="Google Shape;9809;p73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78" name="Google Shape;9810;p73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79" name="Google Shape;9811;p73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0" name="Google Shape;9812;p73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1" name="Google Shape;9813;p73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2" name="Google Shape;9814;p73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3" name="Google Shape;9815;p73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4" name="Google Shape;9816;p73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5" name="Google Shape;9817;p73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6" name="Google Shape;9818;p73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7" name="Google Shape;9819;p73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8" name="Google Shape;9820;p73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89" name="Google Shape;9821;p73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90" name="Google Shape;9822;p73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  <p:sp>
          <p:nvSpPr>
            <p:cNvPr id="91" name="Google Shape;9823;p73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5B961"/>
                </a:solidFill>
              </a:endParaRPr>
            </a:p>
          </p:txBody>
        </p:sp>
      </p:grpSp>
      <p:grpSp>
        <p:nvGrpSpPr>
          <p:cNvPr id="92" name="Google Shape;10070;p73"/>
          <p:cNvGrpSpPr/>
          <p:nvPr/>
        </p:nvGrpSpPr>
        <p:grpSpPr>
          <a:xfrm>
            <a:off x="4437288" y="171511"/>
            <a:ext cx="344883" cy="343387"/>
            <a:chOff x="3097241" y="2433564"/>
            <a:chExt cx="344883" cy="343387"/>
          </a:xfrm>
          <a:solidFill>
            <a:srgbClr val="D5B961"/>
          </a:solidFill>
        </p:grpSpPr>
        <p:sp>
          <p:nvSpPr>
            <p:cNvPr id="93" name="Google Shape;10071;p73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072;p73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073;p73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074;p73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075;p73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76;p73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0077;p73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78;p73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079;p73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256;p40"/>
          <p:cNvSpPr txBox="1">
            <a:spLocks/>
          </p:cNvSpPr>
          <p:nvPr/>
        </p:nvSpPr>
        <p:spPr>
          <a:xfrm>
            <a:off x="167129" y="209964"/>
            <a:ext cx="3020529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-US" b="1">
                <a:latin typeface="Montserrat Light" panose="00000400000000000000" pitchFamily="2" charset="0"/>
              </a:rPr>
              <a:t>RECOMMENDATION</a:t>
            </a:r>
            <a:endParaRPr lang="en-US" b="1" dirty="0">
              <a:latin typeface="Montserrat Light" panose="00000400000000000000" pitchFamily="2" charset="0"/>
            </a:endParaRPr>
          </a:p>
        </p:txBody>
      </p:sp>
      <p:pic>
        <p:nvPicPr>
          <p:cNvPr id="44" name="Google Shape;258;p40"/>
          <p:cNvPicPr preferRelativeResize="0"/>
          <p:nvPr/>
        </p:nvPicPr>
        <p:blipFill rotWithShape="1">
          <a:blip r:embed="rId3">
            <a:alphaModFix/>
          </a:blip>
          <a:srcRect r="1312"/>
          <a:stretch/>
        </p:blipFill>
        <p:spPr>
          <a:xfrm>
            <a:off x="-744945" y="1392305"/>
            <a:ext cx="3975724" cy="26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259;p40"/>
          <p:cNvSpPr/>
          <p:nvPr/>
        </p:nvSpPr>
        <p:spPr>
          <a:xfrm>
            <a:off x="-733558" y="1392330"/>
            <a:ext cx="3975600" cy="26880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1750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3953D-88C0-4E9E-A1ED-AFF810C39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OUR TEAM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C990C9-C785-44FA-A599-FB54E067680D}"/>
              </a:ext>
            </a:extLst>
          </p:cNvPr>
          <p:cNvSpPr/>
          <p:nvPr/>
        </p:nvSpPr>
        <p:spPr>
          <a:xfrm>
            <a:off x="3861707" y="1404257"/>
            <a:ext cx="1420586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6F7EDE-1538-4A6C-9641-2D01D57D55C9}"/>
              </a:ext>
            </a:extLst>
          </p:cNvPr>
          <p:cNvSpPr/>
          <p:nvPr/>
        </p:nvSpPr>
        <p:spPr>
          <a:xfrm>
            <a:off x="5553075" y="1404257"/>
            <a:ext cx="1420586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09E16B-62CC-40F2-97AC-9B0FFE79EBC7}"/>
              </a:ext>
            </a:extLst>
          </p:cNvPr>
          <p:cNvSpPr/>
          <p:nvPr/>
        </p:nvSpPr>
        <p:spPr>
          <a:xfrm>
            <a:off x="7244443" y="1404257"/>
            <a:ext cx="1420586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508C58-BE5D-4B2B-AFC1-8A3FA78C7FA8}"/>
              </a:ext>
            </a:extLst>
          </p:cNvPr>
          <p:cNvSpPr/>
          <p:nvPr/>
        </p:nvSpPr>
        <p:spPr>
          <a:xfrm>
            <a:off x="2170339" y="1404257"/>
            <a:ext cx="1420586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0693AB-1427-44C4-A27A-A25247FA3CB2}"/>
              </a:ext>
            </a:extLst>
          </p:cNvPr>
          <p:cNvSpPr/>
          <p:nvPr/>
        </p:nvSpPr>
        <p:spPr>
          <a:xfrm>
            <a:off x="478971" y="1404257"/>
            <a:ext cx="1420586" cy="1314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6A56F3-C1E4-4B43-BDE9-736CE89FBEFB}"/>
              </a:ext>
            </a:extLst>
          </p:cNvPr>
          <p:cNvCxnSpPr/>
          <p:nvPr/>
        </p:nvCxnSpPr>
        <p:spPr>
          <a:xfrm>
            <a:off x="277586" y="1159329"/>
            <a:ext cx="85806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51834B7-9F8F-4E33-84C5-66DA6EBCF4FC}"/>
              </a:ext>
            </a:extLst>
          </p:cNvPr>
          <p:cNvCxnSpPr/>
          <p:nvPr/>
        </p:nvCxnSpPr>
        <p:spPr>
          <a:xfrm>
            <a:off x="281668" y="2993572"/>
            <a:ext cx="85806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1A551CC-8AE4-4285-A4BD-931199EAF8BE}"/>
              </a:ext>
            </a:extLst>
          </p:cNvPr>
          <p:cNvSpPr txBox="1"/>
          <p:nvPr/>
        </p:nvSpPr>
        <p:spPr>
          <a:xfrm>
            <a:off x="597353" y="1783397"/>
            <a:ext cx="1183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Risalatul</a:t>
            </a:r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Mafazah</a:t>
            </a:r>
            <a:endParaRPr lang="en-US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0A7E40-C1D5-4914-B938-1C573C7C189E}"/>
              </a:ext>
            </a:extLst>
          </p:cNvPr>
          <p:cNvSpPr txBox="1"/>
          <p:nvPr/>
        </p:nvSpPr>
        <p:spPr>
          <a:xfrm>
            <a:off x="2132239" y="1609644"/>
            <a:ext cx="1458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Anugerah</a:t>
            </a:r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Denata</a:t>
            </a:r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 Christian M.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7D291D-2F62-4341-83FE-FAC1C116642A}"/>
              </a:ext>
            </a:extLst>
          </p:cNvPr>
          <p:cNvSpPr txBox="1"/>
          <p:nvPr/>
        </p:nvSpPr>
        <p:spPr>
          <a:xfrm>
            <a:off x="3823607" y="1733214"/>
            <a:ext cx="145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Gamaliel </a:t>
            </a:r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Situmeang</a:t>
            </a:r>
            <a:endParaRPr lang="en-US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D5D5B2-1AF0-448E-A3C9-815FAD8CF381}"/>
              </a:ext>
            </a:extLst>
          </p:cNvPr>
          <p:cNvSpPr txBox="1"/>
          <p:nvPr/>
        </p:nvSpPr>
        <p:spPr>
          <a:xfrm>
            <a:off x="5514975" y="1753323"/>
            <a:ext cx="145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Rendy</a:t>
            </a:r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Irawan</a:t>
            </a:r>
            <a:endParaRPr lang="en-US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C6CD3D-973F-48B3-9255-12CADBC60F71}"/>
              </a:ext>
            </a:extLst>
          </p:cNvPr>
          <p:cNvSpPr txBox="1"/>
          <p:nvPr/>
        </p:nvSpPr>
        <p:spPr>
          <a:xfrm>
            <a:off x="7267002" y="1788673"/>
            <a:ext cx="145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Indah Dewi Lestari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A006EB-042C-487C-BAA3-5048AF47738E}"/>
              </a:ext>
            </a:extLst>
          </p:cNvPr>
          <p:cNvSpPr txBox="1"/>
          <p:nvPr/>
        </p:nvSpPr>
        <p:spPr>
          <a:xfrm>
            <a:off x="539631" y="3364391"/>
            <a:ext cx="1541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Project Leader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6E6D45-3A47-4C6F-9F61-CF0696408317}"/>
              </a:ext>
            </a:extLst>
          </p:cNvPr>
          <p:cNvSpPr txBox="1"/>
          <p:nvPr/>
        </p:nvSpPr>
        <p:spPr>
          <a:xfrm>
            <a:off x="2170339" y="3296356"/>
            <a:ext cx="154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Data Cleaning &amp; Analysis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561973-96ED-465A-8857-5FB6227A7209}"/>
              </a:ext>
            </a:extLst>
          </p:cNvPr>
          <p:cNvSpPr txBox="1"/>
          <p:nvPr/>
        </p:nvSpPr>
        <p:spPr>
          <a:xfrm>
            <a:off x="3922367" y="3296356"/>
            <a:ext cx="154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Data Cleaning &amp; Analysis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3AF554-5F87-4ECA-91E9-0F91475A58F3}"/>
              </a:ext>
            </a:extLst>
          </p:cNvPr>
          <p:cNvSpPr txBox="1"/>
          <p:nvPr/>
        </p:nvSpPr>
        <p:spPr>
          <a:xfrm>
            <a:off x="5553075" y="3268438"/>
            <a:ext cx="154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Visualization Specialist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123B2D-ABF9-4BE3-A254-750B38098FF3}"/>
              </a:ext>
            </a:extLst>
          </p:cNvPr>
          <p:cNvSpPr txBox="1"/>
          <p:nvPr/>
        </p:nvSpPr>
        <p:spPr>
          <a:xfrm>
            <a:off x="7183783" y="3268438"/>
            <a:ext cx="154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Visualization Specialist</a:t>
            </a:r>
          </a:p>
        </p:txBody>
      </p:sp>
    </p:spTree>
    <p:extLst>
      <p:ext uri="{BB962C8B-B14F-4D97-AF65-F5344CB8AC3E}">
        <p14:creationId xmlns:p14="http://schemas.microsoft.com/office/powerpoint/2010/main" val="275260920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xfrm>
            <a:off x="5861143" y="1403409"/>
            <a:ext cx="3027087" cy="23366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End </a:t>
            </a:r>
            <a:br>
              <a:rPr lang="en" b="1" dirty="0"/>
            </a:br>
            <a:r>
              <a:rPr lang="en" b="1" dirty="0"/>
              <a:t>of Document.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 idx="2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182" name="Google Shape;182;p33"/>
          <p:cNvSpPr txBox="1">
            <a:spLocks noGrp="1"/>
          </p:cNvSpPr>
          <p:nvPr>
            <p:ph type="ctrTitle"/>
          </p:nvPr>
        </p:nvSpPr>
        <p:spPr>
          <a:xfrm>
            <a:off x="2742096" y="780837"/>
            <a:ext cx="2454600" cy="442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83" name="Google Shape;183;p33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Here you could describe the topic of the section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4" name="Google Shape;184;p33"/>
          <p:cNvSpPr txBox="1">
            <a:spLocks noGrp="1"/>
          </p:cNvSpPr>
          <p:nvPr>
            <p:ph type="ctrTitle" idx="3"/>
          </p:nvPr>
        </p:nvSpPr>
        <p:spPr>
          <a:xfrm>
            <a:off x="2742096" y="1568125"/>
            <a:ext cx="2454600" cy="9366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 &amp; </a:t>
            </a:r>
            <a:br>
              <a:rPr lang="en" dirty="0"/>
            </a:br>
            <a:r>
              <a:rPr lang="en" dirty="0"/>
              <a:t>Root Cause</a:t>
            </a:r>
            <a:endParaRPr dirty="0"/>
          </a:p>
        </p:txBody>
      </p:sp>
      <p:sp>
        <p:nvSpPr>
          <p:cNvPr id="185" name="Google Shape;185;p33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tx1"/>
                </a:solidFill>
              </a:rPr>
              <a:t>Here you could describe the topic of the section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5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02</a:t>
            </a:r>
            <a:endParaRPr b="1" dirty="0"/>
          </a:p>
        </p:txBody>
      </p:sp>
      <p:sp>
        <p:nvSpPr>
          <p:cNvPr id="187" name="Google Shape;187;p33"/>
          <p:cNvSpPr txBox="1">
            <a:spLocks noGrp="1"/>
          </p:cNvSpPr>
          <p:nvPr>
            <p:ph type="ctrTitle" idx="6"/>
          </p:nvPr>
        </p:nvSpPr>
        <p:spPr>
          <a:xfrm>
            <a:off x="2742096" y="2873814"/>
            <a:ext cx="2454600" cy="3826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Metodologi</a:t>
            </a:r>
            <a:endParaRPr dirty="0"/>
          </a:p>
        </p:txBody>
      </p:sp>
      <p:sp>
        <p:nvSpPr>
          <p:cNvPr id="188" name="Google Shape;188;p33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tx1"/>
                </a:solidFill>
              </a:rPr>
              <a:t>Here you could describe the topic of the section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 idx="8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03</a:t>
            </a:r>
            <a:endParaRPr b="1" dirty="0"/>
          </a:p>
        </p:txBody>
      </p:sp>
      <p:sp>
        <p:nvSpPr>
          <p:cNvPr id="190" name="Google Shape;190;p33"/>
          <p:cNvSpPr txBox="1">
            <a:spLocks noGrp="1"/>
          </p:cNvSpPr>
          <p:nvPr>
            <p:ph type="ctrTitle" idx="9"/>
          </p:nvPr>
        </p:nvSpPr>
        <p:spPr>
          <a:xfrm>
            <a:off x="2742096" y="3900590"/>
            <a:ext cx="2454600" cy="3826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</a:t>
            </a:r>
            <a:endParaRPr sz="1400" dirty="0"/>
          </a:p>
        </p:txBody>
      </p:sp>
      <p:sp>
        <p:nvSpPr>
          <p:cNvPr id="191" name="Google Shape;191;p33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tx1"/>
                </a:solidFill>
              </a:rPr>
              <a:t>Here you could describe the topic of the section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14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04</a:t>
            </a:r>
            <a:endParaRPr b="1" dirty="0"/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 Light" panose="00000400000000000000" pitchFamily="2" charset="0"/>
              </a:rPr>
              <a:t>Metodologi</a:t>
            </a:r>
            <a:endParaRPr b="1" dirty="0">
              <a:latin typeface="Montserrat Light" panose="00000400000000000000" pitchFamily="2" charset="0"/>
            </a:endParaRPr>
          </a:p>
        </p:txBody>
      </p:sp>
      <p:sp>
        <p:nvSpPr>
          <p:cNvPr id="265" name="Google Shape;265;p41"/>
          <p:cNvSpPr txBox="1">
            <a:spLocks noGrp="1"/>
          </p:cNvSpPr>
          <p:nvPr>
            <p:ph type="ctrTitle" idx="2"/>
          </p:nvPr>
        </p:nvSpPr>
        <p:spPr>
          <a:xfrm>
            <a:off x="697875" y="3151742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Preparation</a:t>
            </a:r>
            <a:endParaRPr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"/>
          </p:nvPr>
        </p:nvSpPr>
        <p:spPr>
          <a:xfrm>
            <a:off x="697875" y="3750551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: Uber Fares Prediction from Kaggle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ctrTitle" idx="3"/>
          </p:nvPr>
        </p:nvSpPr>
        <p:spPr>
          <a:xfrm>
            <a:off x="2642565" y="91333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4"/>
          </p:nvPr>
        </p:nvSpPr>
        <p:spPr>
          <a:xfrm>
            <a:off x="2642575" y="1454993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Typo, blanks of cell, location where in the sea 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ctrTitle" idx="5"/>
          </p:nvPr>
        </p:nvSpPr>
        <p:spPr>
          <a:xfrm>
            <a:off x="4595225" y="2906159"/>
            <a:ext cx="19839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 Analysis</a:t>
            </a:r>
            <a:endParaRPr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6"/>
          </p:nvPr>
        </p:nvSpPr>
        <p:spPr>
          <a:xfrm>
            <a:off x="4589820" y="3480476"/>
            <a:ext cx="2021255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Analyze cleaned data using tools like Excel and Tableau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ctrTitle" idx="7"/>
          </p:nvPr>
        </p:nvSpPr>
        <p:spPr>
          <a:xfrm>
            <a:off x="6690586" y="721358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Visualization</a:t>
            </a:r>
            <a:endParaRPr dirty="0"/>
          </a:p>
        </p:txBody>
      </p:sp>
      <p:sp>
        <p:nvSpPr>
          <p:cNvPr id="272" name="Google Shape;272;p41"/>
          <p:cNvSpPr txBox="1">
            <a:spLocks noGrp="1"/>
          </p:cNvSpPr>
          <p:nvPr>
            <p:ph type="subTitle" idx="8"/>
          </p:nvPr>
        </p:nvSpPr>
        <p:spPr>
          <a:xfrm>
            <a:off x="6491559" y="1165549"/>
            <a:ext cx="2300663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 data with Excel and Tableau to make peresentation and dashboard</a:t>
            </a:r>
            <a:endParaRPr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A676266-4621-47B6-A3DB-38DE4FC89C45}"/>
              </a:ext>
            </a:extLst>
          </p:cNvPr>
          <p:cNvGrpSpPr/>
          <p:nvPr/>
        </p:nvGrpSpPr>
        <p:grpSpPr>
          <a:xfrm>
            <a:off x="367393" y="2299607"/>
            <a:ext cx="8376557" cy="731956"/>
            <a:chOff x="367393" y="2299607"/>
            <a:chExt cx="8376557" cy="73195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28261CD-BB6A-4EAC-B48A-C93A806B8180}"/>
                </a:ext>
              </a:extLst>
            </p:cNvPr>
            <p:cNvCxnSpPr/>
            <p:nvPr/>
          </p:nvCxnSpPr>
          <p:spPr>
            <a:xfrm>
              <a:off x="367393" y="2661557"/>
              <a:ext cx="837655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C8966DE-D9E4-4D0E-BB32-04BAA919A7E5}"/>
                </a:ext>
              </a:extLst>
            </p:cNvPr>
            <p:cNvCxnSpPr/>
            <p:nvPr/>
          </p:nvCxnSpPr>
          <p:spPr>
            <a:xfrm>
              <a:off x="1632857" y="266155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C889DA9-4739-4DF8-8274-84EDCA3635AC}"/>
                </a:ext>
              </a:extLst>
            </p:cNvPr>
            <p:cNvCxnSpPr/>
            <p:nvPr/>
          </p:nvCxnSpPr>
          <p:spPr>
            <a:xfrm>
              <a:off x="3532130" y="237580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FD9E10D-7D1F-499B-BE2F-37BD31D32901}"/>
                </a:ext>
              </a:extLst>
            </p:cNvPr>
            <p:cNvCxnSpPr/>
            <p:nvPr/>
          </p:nvCxnSpPr>
          <p:spPr>
            <a:xfrm>
              <a:off x="5582666" y="266155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F66E272-6385-439A-A9A9-B1D93325A7B2}"/>
                </a:ext>
              </a:extLst>
            </p:cNvPr>
            <p:cNvCxnSpPr/>
            <p:nvPr/>
          </p:nvCxnSpPr>
          <p:spPr>
            <a:xfrm>
              <a:off x="7606636" y="237580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10AFF2D-B367-4E2A-A773-E85992130F1E}"/>
                </a:ext>
              </a:extLst>
            </p:cNvPr>
            <p:cNvSpPr/>
            <p:nvPr/>
          </p:nvSpPr>
          <p:spPr>
            <a:xfrm>
              <a:off x="5536553" y="2914651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89D337E-471B-415B-9D74-47ED999C25EE}"/>
                </a:ext>
              </a:extLst>
            </p:cNvPr>
            <p:cNvSpPr/>
            <p:nvPr/>
          </p:nvSpPr>
          <p:spPr>
            <a:xfrm>
              <a:off x="3484595" y="2299607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E9C530D-FDB3-44DE-8957-DB23A94164CD}"/>
                </a:ext>
              </a:extLst>
            </p:cNvPr>
            <p:cNvSpPr/>
            <p:nvPr/>
          </p:nvSpPr>
          <p:spPr>
            <a:xfrm>
              <a:off x="1587756" y="2925533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9CD693A-A87F-4F45-8FE2-99F5243CB8AE}"/>
                </a:ext>
              </a:extLst>
            </p:cNvPr>
            <p:cNvSpPr/>
            <p:nvPr/>
          </p:nvSpPr>
          <p:spPr>
            <a:xfrm>
              <a:off x="7558577" y="2307771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itle 2">
            <a:extLst>
              <a:ext uri="{FF2B5EF4-FFF2-40B4-BE49-F238E27FC236}">
                <a16:creationId xmlns:a16="http://schemas.microsoft.com/office/drawing/2014/main" id="{0CA7F3FF-CDDA-403E-B479-900EB1F61DD0}"/>
              </a:ext>
            </a:extLst>
          </p:cNvPr>
          <p:cNvSpPr txBox="1">
            <a:spLocks/>
          </p:cNvSpPr>
          <p:nvPr/>
        </p:nvSpPr>
        <p:spPr>
          <a:xfrm>
            <a:off x="-2008196" y="196352"/>
            <a:ext cx="1918389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-US" b="1" dirty="0">
                <a:latin typeface="Montserrat Light" panose="00000400000000000000" pitchFamily="2" charset="0"/>
              </a:rPr>
              <a:t>OVERVIEW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9AEB7C1-3B66-4C9B-9C2B-9CEDC7EA1678}"/>
              </a:ext>
            </a:extLst>
          </p:cNvPr>
          <p:cNvCxnSpPr/>
          <p:nvPr/>
        </p:nvCxnSpPr>
        <p:spPr>
          <a:xfrm>
            <a:off x="-4562765" y="1045403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C2C3B68-DD5A-44E5-9008-12309EE4D439}"/>
              </a:ext>
            </a:extLst>
          </p:cNvPr>
          <p:cNvSpPr txBox="1"/>
          <p:nvPr/>
        </p:nvSpPr>
        <p:spPr>
          <a:xfrm>
            <a:off x="-1451879" y="1076748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Service</a:t>
            </a: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160AAC4E-0660-4AC3-B55D-7F3541479730}"/>
              </a:ext>
            </a:extLst>
          </p:cNvPr>
          <p:cNvSpPr txBox="1">
            <a:spLocks/>
          </p:cNvSpPr>
          <p:nvPr/>
        </p:nvSpPr>
        <p:spPr>
          <a:xfrm>
            <a:off x="-3534843" y="2354186"/>
            <a:ext cx="3026364" cy="266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None/>
            </a:pPr>
            <a:r>
              <a:rPr lang="en-US" dirty="0"/>
              <a:t>The company's core service is its </a:t>
            </a:r>
            <a:r>
              <a:rPr lang="en-US" b="1" dirty="0"/>
              <a:t>ridesharing platform</a:t>
            </a:r>
            <a:r>
              <a:rPr lang="en-US" dirty="0"/>
              <a:t>, which allows </a:t>
            </a:r>
            <a:r>
              <a:rPr lang="en-US" b="1" dirty="0"/>
              <a:t>passengers to connect with drivers using a smartphone app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Uber has also </a:t>
            </a:r>
            <a:r>
              <a:rPr lang="en-US" b="1" dirty="0"/>
              <a:t>expanded into other areas of transportation</a:t>
            </a:r>
            <a:r>
              <a:rPr lang="en-US" dirty="0"/>
              <a:t>, including bike-sharing and food delivery.</a:t>
            </a:r>
          </a:p>
        </p:txBody>
      </p:sp>
      <p:sp>
        <p:nvSpPr>
          <p:cNvPr id="25" name="Google Shape;312;p43">
            <a:extLst>
              <a:ext uri="{FF2B5EF4-FFF2-40B4-BE49-F238E27FC236}">
                <a16:creationId xmlns:a16="http://schemas.microsoft.com/office/drawing/2014/main" id="{E438F66A-4E21-460F-98A7-E7049B827FA0}"/>
              </a:ext>
            </a:extLst>
          </p:cNvPr>
          <p:cNvSpPr/>
          <p:nvPr/>
        </p:nvSpPr>
        <p:spPr>
          <a:xfrm>
            <a:off x="-4319025" y="3961599"/>
            <a:ext cx="655500" cy="65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346;p43">
            <a:extLst>
              <a:ext uri="{FF2B5EF4-FFF2-40B4-BE49-F238E27FC236}">
                <a16:creationId xmlns:a16="http://schemas.microsoft.com/office/drawing/2014/main" id="{F706FD7F-E57B-419D-A565-EB7689FAD365}"/>
              </a:ext>
            </a:extLst>
          </p:cNvPr>
          <p:cNvGrpSpPr/>
          <p:nvPr/>
        </p:nvGrpSpPr>
        <p:grpSpPr>
          <a:xfrm>
            <a:off x="-4211534" y="4154615"/>
            <a:ext cx="440505" cy="290018"/>
            <a:chOff x="5727616" y="4204699"/>
            <a:chExt cx="440505" cy="290018"/>
          </a:xfrm>
        </p:grpSpPr>
        <p:sp>
          <p:nvSpPr>
            <p:cNvPr id="27" name="Google Shape;347;p43">
              <a:extLst>
                <a:ext uri="{FF2B5EF4-FFF2-40B4-BE49-F238E27FC236}">
                  <a16:creationId xmlns:a16="http://schemas.microsoft.com/office/drawing/2014/main" id="{1FB19643-FB19-4C16-8A0D-6374216A93E1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8;p43">
              <a:extLst>
                <a:ext uri="{FF2B5EF4-FFF2-40B4-BE49-F238E27FC236}">
                  <a16:creationId xmlns:a16="http://schemas.microsoft.com/office/drawing/2014/main" id="{507BBE75-742C-4025-AE55-9C1A99C1688D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9;p43">
              <a:extLst>
                <a:ext uri="{FF2B5EF4-FFF2-40B4-BE49-F238E27FC236}">
                  <a16:creationId xmlns:a16="http://schemas.microsoft.com/office/drawing/2014/main" id="{8CB50D53-7832-489A-8404-91FBB1618EAE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50;p43">
              <a:extLst>
                <a:ext uri="{FF2B5EF4-FFF2-40B4-BE49-F238E27FC236}">
                  <a16:creationId xmlns:a16="http://schemas.microsoft.com/office/drawing/2014/main" id="{8C6982F0-66B8-4D63-8780-A7D42DE4A0C6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1;p43">
              <a:extLst>
                <a:ext uri="{FF2B5EF4-FFF2-40B4-BE49-F238E27FC236}">
                  <a16:creationId xmlns:a16="http://schemas.microsoft.com/office/drawing/2014/main" id="{4D96594B-660F-4614-AF47-45FB9459ABB3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2;p43">
              <a:extLst>
                <a:ext uri="{FF2B5EF4-FFF2-40B4-BE49-F238E27FC236}">
                  <a16:creationId xmlns:a16="http://schemas.microsoft.com/office/drawing/2014/main" id="{4A92C7A8-A93E-4166-A7FE-B3FC4958D2C7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3;p43">
              <a:extLst>
                <a:ext uri="{FF2B5EF4-FFF2-40B4-BE49-F238E27FC236}">
                  <a16:creationId xmlns:a16="http://schemas.microsoft.com/office/drawing/2014/main" id="{92FED980-A794-47E5-903D-31875C405E8A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4;p43">
              <a:extLst>
                <a:ext uri="{FF2B5EF4-FFF2-40B4-BE49-F238E27FC236}">
                  <a16:creationId xmlns:a16="http://schemas.microsoft.com/office/drawing/2014/main" id="{ACF4F168-4040-469A-9B9B-892AEAAEF48E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70;p54">
            <a:extLst>
              <a:ext uri="{FF2B5EF4-FFF2-40B4-BE49-F238E27FC236}">
                <a16:creationId xmlns:a16="http://schemas.microsoft.com/office/drawing/2014/main" id="{A1D874C1-8911-4AA3-9D9B-70986794DAAD}"/>
              </a:ext>
            </a:extLst>
          </p:cNvPr>
          <p:cNvSpPr/>
          <p:nvPr/>
        </p:nvSpPr>
        <p:spPr>
          <a:xfrm>
            <a:off x="-4370025" y="2780688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580;p54">
            <a:extLst>
              <a:ext uri="{FF2B5EF4-FFF2-40B4-BE49-F238E27FC236}">
                <a16:creationId xmlns:a16="http://schemas.microsoft.com/office/drawing/2014/main" id="{A2824200-A326-45F4-83AB-A5382EF5F2AA}"/>
              </a:ext>
            </a:extLst>
          </p:cNvPr>
          <p:cNvGrpSpPr/>
          <p:nvPr/>
        </p:nvGrpSpPr>
        <p:grpSpPr>
          <a:xfrm>
            <a:off x="-4195216" y="2944505"/>
            <a:ext cx="376090" cy="378881"/>
            <a:chOff x="6571955" y="2919170"/>
            <a:chExt cx="308878" cy="311170"/>
          </a:xfrm>
        </p:grpSpPr>
        <p:sp>
          <p:nvSpPr>
            <p:cNvPr id="37" name="Google Shape;581;p54">
              <a:extLst>
                <a:ext uri="{FF2B5EF4-FFF2-40B4-BE49-F238E27FC236}">
                  <a16:creationId xmlns:a16="http://schemas.microsoft.com/office/drawing/2014/main" id="{7288BFAB-FD9C-4E63-BF39-441CDC5BFD96}"/>
                </a:ext>
              </a:extLst>
            </p:cNvPr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82;p54">
              <a:extLst>
                <a:ext uri="{FF2B5EF4-FFF2-40B4-BE49-F238E27FC236}">
                  <a16:creationId xmlns:a16="http://schemas.microsoft.com/office/drawing/2014/main" id="{48849FA2-8A0B-491C-8818-D2221BFC21B0}"/>
                </a:ext>
              </a:extLst>
            </p:cNvPr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83;p54">
              <a:extLst>
                <a:ext uri="{FF2B5EF4-FFF2-40B4-BE49-F238E27FC236}">
                  <a16:creationId xmlns:a16="http://schemas.microsoft.com/office/drawing/2014/main" id="{5EF2203E-1C90-4A6D-A3C7-C73565010E28}"/>
                </a:ext>
              </a:extLst>
            </p:cNvPr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84;p54">
              <a:extLst>
                <a:ext uri="{FF2B5EF4-FFF2-40B4-BE49-F238E27FC236}">
                  <a16:creationId xmlns:a16="http://schemas.microsoft.com/office/drawing/2014/main" id="{491616D7-DDFC-4929-8C60-1113E498BABB}"/>
                </a:ext>
              </a:extLst>
            </p:cNvPr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85;p54">
              <a:extLst>
                <a:ext uri="{FF2B5EF4-FFF2-40B4-BE49-F238E27FC236}">
                  <a16:creationId xmlns:a16="http://schemas.microsoft.com/office/drawing/2014/main" id="{4C16F013-492E-49BB-86A8-29E459F6834B}"/>
                </a:ext>
              </a:extLst>
            </p:cNvPr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86;p54">
              <a:extLst>
                <a:ext uri="{FF2B5EF4-FFF2-40B4-BE49-F238E27FC236}">
                  <a16:creationId xmlns:a16="http://schemas.microsoft.com/office/drawing/2014/main" id="{37440D78-85A4-44E6-90D3-2092F34873EE}"/>
                </a:ext>
              </a:extLst>
            </p:cNvPr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87;p54">
              <a:extLst>
                <a:ext uri="{FF2B5EF4-FFF2-40B4-BE49-F238E27FC236}">
                  <a16:creationId xmlns:a16="http://schemas.microsoft.com/office/drawing/2014/main" id="{23AB9675-8A3B-4AFD-BDEE-91492A5B749A}"/>
                </a:ext>
              </a:extLst>
            </p:cNvPr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88;p54">
              <a:extLst>
                <a:ext uri="{FF2B5EF4-FFF2-40B4-BE49-F238E27FC236}">
                  <a16:creationId xmlns:a16="http://schemas.microsoft.com/office/drawing/2014/main" id="{F6F275B8-D0CD-4723-AA61-B610B0AB93C7}"/>
                </a:ext>
              </a:extLst>
            </p:cNvPr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9;p54">
              <a:extLst>
                <a:ext uri="{FF2B5EF4-FFF2-40B4-BE49-F238E27FC236}">
                  <a16:creationId xmlns:a16="http://schemas.microsoft.com/office/drawing/2014/main" id="{0E1129FD-B2FB-4CC3-B3CE-CF4D40F03622}"/>
                </a:ext>
              </a:extLst>
            </p:cNvPr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0;p54">
              <a:extLst>
                <a:ext uri="{FF2B5EF4-FFF2-40B4-BE49-F238E27FC236}">
                  <a16:creationId xmlns:a16="http://schemas.microsoft.com/office/drawing/2014/main" id="{C182D9DD-B758-4673-AFAF-EA4D117006D3}"/>
                </a:ext>
              </a:extLst>
            </p:cNvPr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70;p54">
            <a:extLst>
              <a:ext uri="{FF2B5EF4-FFF2-40B4-BE49-F238E27FC236}">
                <a16:creationId xmlns:a16="http://schemas.microsoft.com/office/drawing/2014/main" id="{1E2396FD-2A58-4210-9D23-8584C1EEC6A0}"/>
              </a:ext>
            </a:extLst>
          </p:cNvPr>
          <p:cNvSpPr/>
          <p:nvPr/>
        </p:nvSpPr>
        <p:spPr>
          <a:xfrm>
            <a:off x="11454721" y="1340206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10452;p73">
            <a:extLst>
              <a:ext uri="{FF2B5EF4-FFF2-40B4-BE49-F238E27FC236}">
                <a16:creationId xmlns:a16="http://schemas.microsoft.com/office/drawing/2014/main" id="{93A8B5F9-8480-4129-86CA-6C7AFF1DFAAA}"/>
              </a:ext>
            </a:extLst>
          </p:cNvPr>
          <p:cNvGrpSpPr/>
          <p:nvPr/>
        </p:nvGrpSpPr>
        <p:grpSpPr>
          <a:xfrm>
            <a:off x="11675696" y="1520710"/>
            <a:ext cx="264550" cy="353222"/>
            <a:chOff x="903530" y="3806125"/>
            <a:chExt cx="264550" cy="353222"/>
          </a:xfrm>
          <a:solidFill>
            <a:schemeClr val="accent1"/>
          </a:solidFill>
        </p:grpSpPr>
        <p:sp>
          <p:nvSpPr>
            <p:cNvPr id="55" name="Google Shape;10453;p73">
              <a:extLst>
                <a:ext uri="{FF2B5EF4-FFF2-40B4-BE49-F238E27FC236}">
                  <a16:creationId xmlns:a16="http://schemas.microsoft.com/office/drawing/2014/main" id="{EF90EE79-FD10-4106-B8CE-768D3F86DD0C}"/>
                </a:ext>
              </a:extLst>
            </p:cNvPr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54;p73">
              <a:extLst>
                <a:ext uri="{FF2B5EF4-FFF2-40B4-BE49-F238E27FC236}">
                  <a16:creationId xmlns:a16="http://schemas.microsoft.com/office/drawing/2014/main" id="{FC163AC1-44AB-47B1-A50E-020A936B4758}"/>
                </a:ext>
              </a:extLst>
            </p:cNvPr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55;p73">
              <a:extLst>
                <a:ext uri="{FF2B5EF4-FFF2-40B4-BE49-F238E27FC236}">
                  <a16:creationId xmlns:a16="http://schemas.microsoft.com/office/drawing/2014/main" id="{4525A25F-4F09-4604-83CF-BEFE1BC7131B}"/>
                </a:ext>
              </a:extLst>
            </p:cNvPr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456;p73">
              <a:extLst>
                <a:ext uri="{FF2B5EF4-FFF2-40B4-BE49-F238E27FC236}">
                  <a16:creationId xmlns:a16="http://schemas.microsoft.com/office/drawing/2014/main" id="{95D0F5B3-A5F7-4823-9CD4-93DDF6ED3CE2}"/>
                </a:ext>
              </a:extLst>
            </p:cNvPr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C5E77177-FD70-4D4F-89E7-33CFDED722A8}"/>
              </a:ext>
            </a:extLst>
          </p:cNvPr>
          <p:cNvSpPr txBox="1"/>
          <p:nvPr/>
        </p:nvSpPr>
        <p:spPr>
          <a:xfrm>
            <a:off x="11197596" y="2137954"/>
            <a:ext cx="1209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New York,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USA</a:t>
            </a:r>
          </a:p>
        </p:txBody>
      </p:sp>
      <p:sp>
        <p:nvSpPr>
          <p:cNvPr id="60" name="Google Shape;570;p54">
            <a:extLst>
              <a:ext uri="{FF2B5EF4-FFF2-40B4-BE49-F238E27FC236}">
                <a16:creationId xmlns:a16="http://schemas.microsoft.com/office/drawing/2014/main" id="{5DE02014-CBCF-40E0-AF43-E2387D1C9DA2}"/>
              </a:ext>
            </a:extLst>
          </p:cNvPr>
          <p:cNvSpPr/>
          <p:nvPr/>
        </p:nvSpPr>
        <p:spPr>
          <a:xfrm>
            <a:off x="9497646" y="-245122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10010;p73">
            <a:extLst>
              <a:ext uri="{FF2B5EF4-FFF2-40B4-BE49-F238E27FC236}">
                <a16:creationId xmlns:a16="http://schemas.microsoft.com/office/drawing/2014/main" id="{AF4830ED-6C8B-405E-B1E8-2826E96E5AF3}"/>
              </a:ext>
            </a:extLst>
          </p:cNvPr>
          <p:cNvGrpSpPr/>
          <p:nvPr/>
        </p:nvGrpSpPr>
        <p:grpSpPr>
          <a:xfrm>
            <a:off x="9671070" y="-52410"/>
            <a:ext cx="359651" cy="361560"/>
            <a:chOff x="7098912" y="1969392"/>
            <a:chExt cx="359651" cy="361560"/>
          </a:xfrm>
          <a:solidFill>
            <a:schemeClr val="accent1"/>
          </a:solidFill>
        </p:grpSpPr>
        <p:sp>
          <p:nvSpPr>
            <p:cNvPr id="62" name="Google Shape;10011;p73">
              <a:extLst>
                <a:ext uri="{FF2B5EF4-FFF2-40B4-BE49-F238E27FC236}">
                  <a16:creationId xmlns:a16="http://schemas.microsoft.com/office/drawing/2014/main" id="{7A7FF96C-8013-4F90-ADB9-40CAAE689E9D}"/>
                </a:ext>
              </a:extLst>
            </p:cNvPr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12;p73">
              <a:extLst>
                <a:ext uri="{FF2B5EF4-FFF2-40B4-BE49-F238E27FC236}">
                  <a16:creationId xmlns:a16="http://schemas.microsoft.com/office/drawing/2014/main" id="{03404367-DA49-4A56-92BA-B9366CD87CB4}"/>
                </a:ext>
              </a:extLst>
            </p:cNvPr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13;p73">
              <a:extLst>
                <a:ext uri="{FF2B5EF4-FFF2-40B4-BE49-F238E27FC236}">
                  <a16:creationId xmlns:a16="http://schemas.microsoft.com/office/drawing/2014/main" id="{C0A7120A-DEE2-44CD-9E16-25481CAA14E7}"/>
                </a:ext>
              </a:extLst>
            </p:cNvPr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14;p73">
              <a:extLst>
                <a:ext uri="{FF2B5EF4-FFF2-40B4-BE49-F238E27FC236}">
                  <a16:creationId xmlns:a16="http://schemas.microsoft.com/office/drawing/2014/main" id="{22888C2A-0B9C-4BD2-BC49-A8CF65266BD2}"/>
                </a:ext>
              </a:extLst>
            </p:cNvPr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15;p73">
              <a:extLst>
                <a:ext uri="{FF2B5EF4-FFF2-40B4-BE49-F238E27FC236}">
                  <a16:creationId xmlns:a16="http://schemas.microsoft.com/office/drawing/2014/main" id="{CEC6332E-6AB6-42ED-B46A-FC5E1A45C23A}"/>
                </a:ext>
              </a:extLst>
            </p:cNvPr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16;p73">
              <a:extLst>
                <a:ext uri="{FF2B5EF4-FFF2-40B4-BE49-F238E27FC236}">
                  <a16:creationId xmlns:a16="http://schemas.microsoft.com/office/drawing/2014/main" id="{C8DA10CF-BAAF-45B1-9BF8-F548D2544FA2}"/>
                </a:ext>
              </a:extLst>
            </p:cNvPr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17;p73">
              <a:extLst>
                <a:ext uri="{FF2B5EF4-FFF2-40B4-BE49-F238E27FC236}">
                  <a16:creationId xmlns:a16="http://schemas.microsoft.com/office/drawing/2014/main" id="{CC95CEC9-F48C-45A2-8698-C859E17DE3D6}"/>
                </a:ext>
              </a:extLst>
            </p:cNvPr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018;p73">
              <a:extLst>
                <a:ext uri="{FF2B5EF4-FFF2-40B4-BE49-F238E27FC236}">
                  <a16:creationId xmlns:a16="http://schemas.microsoft.com/office/drawing/2014/main" id="{AD1DC79F-6BB3-42E4-A9E1-0AFD33B7A2AB}"/>
                </a:ext>
              </a:extLst>
            </p:cNvPr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019;p73">
              <a:extLst>
                <a:ext uri="{FF2B5EF4-FFF2-40B4-BE49-F238E27FC236}">
                  <a16:creationId xmlns:a16="http://schemas.microsoft.com/office/drawing/2014/main" id="{4BA107F8-A619-40D2-9E45-B6C9FEDE525A}"/>
                </a:ext>
              </a:extLst>
            </p:cNvPr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020;p73">
              <a:extLst>
                <a:ext uri="{FF2B5EF4-FFF2-40B4-BE49-F238E27FC236}">
                  <a16:creationId xmlns:a16="http://schemas.microsoft.com/office/drawing/2014/main" id="{48B65346-7D56-4173-91C9-64C74707BDF8}"/>
                </a:ext>
              </a:extLst>
            </p:cNvPr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021;p73">
              <a:extLst>
                <a:ext uri="{FF2B5EF4-FFF2-40B4-BE49-F238E27FC236}">
                  <a16:creationId xmlns:a16="http://schemas.microsoft.com/office/drawing/2014/main" id="{014CAFEC-2EF4-436B-97EF-21487CCABB40}"/>
                </a:ext>
              </a:extLst>
            </p:cNvPr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022;p73">
              <a:extLst>
                <a:ext uri="{FF2B5EF4-FFF2-40B4-BE49-F238E27FC236}">
                  <a16:creationId xmlns:a16="http://schemas.microsoft.com/office/drawing/2014/main" id="{B8850D76-AEDD-4998-BB05-B5C66F2A0E06}"/>
                </a:ext>
              </a:extLst>
            </p:cNvPr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023;p73">
              <a:extLst>
                <a:ext uri="{FF2B5EF4-FFF2-40B4-BE49-F238E27FC236}">
                  <a16:creationId xmlns:a16="http://schemas.microsoft.com/office/drawing/2014/main" id="{3B7A6CE9-F099-49C1-95B5-F41A138837CC}"/>
                </a:ext>
              </a:extLst>
            </p:cNvPr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753681C4-B5C6-4445-A84D-6B4E74185DEC}"/>
              </a:ext>
            </a:extLst>
          </p:cNvPr>
          <p:cNvSpPr txBox="1"/>
          <p:nvPr/>
        </p:nvSpPr>
        <p:spPr>
          <a:xfrm>
            <a:off x="9007107" y="546804"/>
            <a:ext cx="1731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119,863 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orders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(2011 – 2014)</a:t>
            </a:r>
          </a:p>
        </p:txBody>
      </p:sp>
      <p:grpSp>
        <p:nvGrpSpPr>
          <p:cNvPr id="76" name="Google Shape;12569;p77">
            <a:extLst>
              <a:ext uri="{FF2B5EF4-FFF2-40B4-BE49-F238E27FC236}">
                <a16:creationId xmlns:a16="http://schemas.microsoft.com/office/drawing/2014/main" id="{CB13F6A5-D14B-4F96-BE3F-13C3424121CC}"/>
              </a:ext>
            </a:extLst>
          </p:cNvPr>
          <p:cNvGrpSpPr/>
          <p:nvPr/>
        </p:nvGrpSpPr>
        <p:grpSpPr>
          <a:xfrm>
            <a:off x="10107403" y="2941872"/>
            <a:ext cx="322151" cy="322374"/>
            <a:chOff x="4206763" y="2450951"/>
            <a:chExt cx="322151" cy="322374"/>
          </a:xfrm>
          <a:solidFill>
            <a:schemeClr val="accent1"/>
          </a:solidFill>
        </p:grpSpPr>
        <p:sp>
          <p:nvSpPr>
            <p:cNvPr id="77" name="Google Shape;12570;p77">
              <a:extLst>
                <a:ext uri="{FF2B5EF4-FFF2-40B4-BE49-F238E27FC236}">
                  <a16:creationId xmlns:a16="http://schemas.microsoft.com/office/drawing/2014/main" id="{F4E30EEB-0279-4159-9671-F9F78A1EA358}"/>
                </a:ext>
              </a:extLst>
            </p:cNvPr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571;p77">
              <a:extLst>
                <a:ext uri="{FF2B5EF4-FFF2-40B4-BE49-F238E27FC236}">
                  <a16:creationId xmlns:a16="http://schemas.microsoft.com/office/drawing/2014/main" id="{BD8AFA27-F3D8-4F46-A687-0AB9F2A90C6C}"/>
                </a:ext>
              </a:extLst>
            </p:cNvPr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570;p54">
            <a:extLst>
              <a:ext uri="{FF2B5EF4-FFF2-40B4-BE49-F238E27FC236}">
                <a16:creationId xmlns:a16="http://schemas.microsoft.com/office/drawing/2014/main" id="{4EEDA4FE-9F8D-443B-9F78-ED5432530938}"/>
              </a:ext>
            </a:extLst>
          </p:cNvPr>
          <p:cNvSpPr/>
          <p:nvPr/>
        </p:nvSpPr>
        <p:spPr>
          <a:xfrm>
            <a:off x="9913143" y="2745613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B7EA59C-DDAB-4734-9CE4-1B01788ED40C}"/>
              </a:ext>
            </a:extLst>
          </p:cNvPr>
          <p:cNvSpPr txBox="1"/>
          <p:nvPr/>
        </p:nvSpPr>
        <p:spPr>
          <a:xfrm>
            <a:off x="9187263" y="3534913"/>
            <a:ext cx="2216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Revenue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$ 1,413,163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07F4586-B34A-46DD-AEF2-F0E7393DCD82}"/>
              </a:ext>
            </a:extLst>
          </p:cNvPr>
          <p:cNvSpPr txBox="1"/>
          <p:nvPr/>
        </p:nvSpPr>
        <p:spPr>
          <a:xfrm>
            <a:off x="9388642" y="4092882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Company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E8C5786-6EAB-4B10-947D-AF29522BB41D}"/>
              </a:ext>
            </a:extLst>
          </p:cNvPr>
          <p:cNvCxnSpPr/>
          <p:nvPr/>
        </p:nvCxnSpPr>
        <p:spPr>
          <a:xfrm>
            <a:off x="9437838" y="4499983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041372-10D8-4861-AC8D-A61348B11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110" y="2543337"/>
            <a:ext cx="3026364" cy="116914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 company's core service is its </a:t>
            </a:r>
            <a:r>
              <a:rPr lang="en-US" b="1" dirty="0"/>
              <a:t>ridesharing platform</a:t>
            </a:r>
            <a:r>
              <a:rPr lang="en-US" dirty="0"/>
              <a:t>, which allows </a:t>
            </a:r>
            <a:r>
              <a:rPr lang="en-US" b="1" dirty="0"/>
              <a:t>passengers to connect with drivers using a smartphone app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2226D3-BED5-4623-B42D-A8918AF37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OVERVIEW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3AEBCC-9752-4A86-ABD9-15B0E9968CE5}"/>
              </a:ext>
            </a:extLst>
          </p:cNvPr>
          <p:cNvCxnSpPr/>
          <p:nvPr/>
        </p:nvCxnSpPr>
        <p:spPr>
          <a:xfrm>
            <a:off x="-89807" y="1064057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6C3194F-22EE-4284-8975-B4927183CBA5}"/>
              </a:ext>
            </a:extLst>
          </p:cNvPr>
          <p:cNvSpPr txBox="1"/>
          <p:nvPr/>
        </p:nvSpPr>
        <p:spPr>
          <a:xfrm>
            <a:off x="3021079" y="1095402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Service</a:t>
            </a:r>
          </a:p>
        </p:txBody>
      </p:sp>
      <p:grpSp>
        <p:nvGrpSpPr>
          <p:cNvPr id="10" name="Google Shape;12714;p77">
            <a:extLst>
              <a:ext uri="{FF2B5EF4-FFF2-40B4-BE49-F238E27FC236}">
                <a16:creationId xmlns:a16="http://schemas.microsoft.com/office/drawing/2014/main" id="{E7156AA6-8BC5-481A-A6B6-D962A436D681}"/>
              </a:ext>
            </a:extLst>
          </p:cNvPr>
          <p:cNvGrpSpPr/>
          <p:nvPr/>
        </p:nvGrpSpPr>
        <p:grpSpPr>
          <a:xfrm>
            <a:off x="8211522" y="1545407"/>
            <a:ext cx="416649" cy="325597"/>
            <a:chOff x="5626763" y="2013829"/>
            <a:chExt cx="351722" cy="274788"/>
          </a:xfrm>
          <a:solidFill>
            <a:schemeClr val="tx1"/>
          </a:solidFill>
        </p:grpSpPr>
        <p:sp>
          <p:nvSpPr>
            <p:cNvPr id="11" name="Google Shape;12715;p77">
              <a:extLst>
                <a:ext uri="{FF2B5EF4-FFF2-40B4-BE49-F238E27FC236}">
                  <a16:creationId xmlns:a16="http://schemas.microsoft.com/office/drawing/2014/main" id="{3E261ED5-4F0D-408C-8ACF-723691498D8A}"/>
                </a:ext>
              </a:extLst>
            </p:cNvPr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Google Shape;12716;p77">
              <a:extLst>
                <a:ext uri="{FF2B5EF4-FFF2-40B4-BE49-F238E27FC236}">
                  <a16:creationId xmlns:a16="http://schemas.microsoft.com/office/drawing/2014/main" id="{6D6BD09E-AEC5-4A9C-9FA3-86D0DA0398F9}"/>
                </a:ext>
              </a:extLst>
            </p:cNvPr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Google Shape;12717;p77">
              <a:extLst>
                <a:ext uri="{FF2B5EF4-FFF2-40B4-BE49-F238E27FC236}">
                  <a16:creationId xmlns:a16="http://schemas.microsoft.com/office/drawing/2014/main" id="{E785D24C-0180-4F04-A1F8-1BDAE513C912}"/>
                </a:ext>
              </a:extLst>
            </p:cNvPr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Google Shape;12718;p77">
              <a:extLst>
                <a:ext uri="{FF2B5EF4-FFF2-40B4-BE49-F238E27FC236}">
                  <a16:creationId xmlns:a16="http://schemas.microsoft.com/office/drawing/2014/main" id="{3774B1E7-8A98-47A7-A7E5-B086E7633B97}"/>
                </a:ext>
              </a:extLst>
            </p:cNvPr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Google Shape;12719;p77">
              <a:extLst>
                <a:ext uri="{FF2B5EF4-FFF2-40B4-BE49-F238E27FC236}">
                  <a16:creationId xmlns:a16="http://schemas.microsoft.com/office/drawing/2014/main" id="{1D62CE57-69CC-4E48-A237-80101C215E99}"/>
                </a:ext>
              </a:extLst>
            </p:cNvPr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Google Shape;12720;p77">
              <a:extLst>
                <a:ext uri="{FF2B5EF4-FFF2-40B4-BE49-F238E27FC236}">
                  <a16:creationId xmlns:a16="http://schemas.microsoft.com/office/drawing/2014/main" id="{93EAEA60-1E24-4CE4-8308-13A4DE464E9E}"/>
                </a:ext>
              </a:extLst>
            </p:cNvPr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Google Shape;12721;p77">
              <a:extLst>
                <a:ext uri="{FF2B5EF4-FFF2-40B4-BE49-F238E27FC236}">
                  <a16:creationId xmlns:a16="http://schemas.microsoft.com/office/drawing/2014/main" id="{736BC7B0-1C61-47D1-AB3C-DB1FBDB2D9F3}"/>
                </a:ext>
              </a:extLst>
            </p:cNvPr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Google Shape;12722;p77">
              <a:extLst>
                <a:ext uri="{FF2B5EF4-FFF2-40B4-BE49-F238E27FC236}">
                  <a16:creationId xmlns:a16="http://schemas.microsoft.com/office/drawing/2014/main" id="{77CBE198-1F0A-4744-87FD-DB796E1846C9}"/>
                </a:ext>
              </a:extLst>
            </p:cNvPr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Google Shape;12723;p77">
              <a:extLst>
                <a:ext uri="{FF2B5EF4-FFF2-40B4-BE49-F238E27FC236}">
                  <a16:creationId xmlns:a16="http://schemas.microsoft.com/office/drawing/2014/main" id="{9A89E877-3215-4CBE-9AF1-1C28D0494E8D}"/>
                </a:ext>
              </a:extLst>
            </p:cNvPr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Google Shape;12724;p77">
              <a:extLst>
                <a:ext uri="{FF2B5EF4-FFF2-40B4-BE49-F238E27FC236}">
                  <a16:creationId xmlns:a16="http://schemas.microsoft.com/office/drawing/2014/main" id="{3626E42C-C624-4428-8821-494E1B060972}"/>
                </a:ext>
              </a:extLst>
            </p:cNvPr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2" name="Google Shape;570;p54">
            <a:extLst>
              <a:ext uri="{FF2B5EF4-FFF2-40B4-BE49-F238E27FC236}">
                <a16:creationId xmlns:a16="http://schemas.microsoft.com/office/drawing/2014/main" id="{F4C0DF3D-1EB7-4F2C-A3E9-C7195B821F21}"/>
              </a:ext>
            </a:extLst>
          </p:cNvPr>
          <p:cNvSpPr/>
          <p:nvPr/>
        </p:nvSpPr>
        <p:spPr>
          <a:xfrm>
            <a:off x="1784240" y="1805891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580;p54">
            <a:extLst>
              <a:ext uri="{FF2B5EF4-FFF2-40B4-BE49-F238E27FC236}">
                <a16:creationId xmlns:a16="http://schemas.microsoft.com/office/drawing/2014/main" id="{6FEB4CDA-DD9E-4021-909E-48B0D3B573A8}"/>
              </a:ext>
            </a:extLst>
          </p:cNvPr>
          <p:cNvGrpSpPr/>
          <p:nvPr/>
        </p:nvGrpSpPr>
        <p:grpSpPr>
          <a:xfrm>
            <a:off x="1959049" y="1969708"/>
            <a:ext cx="376090" cy="378881"/>
            <a:chOff x="6571955" y="2919170"/>
            <a:chExt cx="308878" cy="311170"/>
          </a:xfrm>
        </p:grpSpPr>
        <p:sp>
          <p:nvSpPr>
            <p:cNvPr id="44" name="Google Shape;581;p54">
              <a:extLst>
                <a:ext uri="{FF2B5EF4-FFF2-40B4-BE49-F238E27FC236}">
                  <a16:creationId xmlns:a16="http://schemas.microsoft.com/office/drawing/2014/main" id="{4A125FC2-5ADA-4CEE-9F15-52D7B9F97E03}"/>
                </a:ext>
              </a:extLst>
            </p:cNvPr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82;p54">
              <a:extLst>
                <a:ext uri="{FF2B5EF4-FFF2-40B4-BE49-F238E27FC236}">
                  <a16:creationId xmlns:a16="http://schemas.microsoft.com/office/drawing/2014/main" id="{2D7209D7-CDEC-445E-88D9-8EF635312ACF}"/>
                </a:ext>
              </a:extLst>
            </p:cNvPr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83;p54">
              <a:extLst>
                <a:ext uri="{FF2B5EF4-FFF2-40B4-BE49-F238E27FC236}">
                  <a16:creationId xmlns:a16="http://schemas.microsoft.com/office/drawing/2014/main" id="{E689C38A-3281-4B63-9296-C63166F39B93}"/>
                </a:ext>
              </a:extLst>
            </p:cNvPr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84;p54">
              <a:extLst>
                <a:ext uri="{FF2B5EF4-FFF2-40B4-BE49-F238E27FC236}">
                  <a16:creationId xmlns:a16="http://schemas.microsoft.com/office/drawing/2014/main" id="{D3D014CD-D8B7-4BAE-8BEB-1D004F4D10F6}"/>
                </a:ext>
              </a:extLst>
            </p:cNvPr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85;p54">
              <a:extLst>
                <a:ext uri="{FF2B5EF4-FFF2-40B4-BE49-F238E27FC236}">
                  <a16:creationId xmlns:a16="http://schemas.microsoft.com/office/drawing/2014/main" id="{BD946D56-2AB0-4ABC-866E-04B93130BD2C}"/>
                </a:ext>
              </a:extLst>
            </p:cNvPr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86;p54">
              <a:extLst>
                <a:ext uri="{FF2B5EF4-FFF2-40B4-BE49-F238E27FC236}">
                  <a16:creationId xmlns:a16="http://schemas.microsoft.com/office/drawing/2014/main" id="{5D2FBB38-66EF-44FC-B1F6-365BF99B152E}"/>
                </a:ext>
              </a:extLst>
            </p:cNvPr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87;p54">
              <a:extLst>
                <a:ext uri="{FF2B5EF4-FFF2-40B4-BE49-F238E27FC236}">
                  <a16:creationId xmlns:a16="http://schemas.microsoft.com/office/drawing/2014/main" id="{BEBD3933-722B-4B38-B076-0382EBEFAD6F}"/>
                </a:ext>
              </a:extLst>
            </p:cNvPr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88;p54">
              <a:extLst>
                <a:ext uri="{FF2B5EF4-FFF2-40B4-BE49-F238E27FC236}">
                  <a16:creationId xmlns:a16="http://schemas.microsoft.com/office/drawing/2014/main" id="{C4B3AC86-718E-41B7-9F95-1D7AECF6C040}"/>
                </a:ext>
              </a:extLst>
            </p:cNvPr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89;p54">
              <a:extLst>
                <a:ext uri="{FF2B5EF4-FFF2-40B4-BE49-F238E27FC236}">
                  <a16:creationId xmlns:a16="http://schemas.microsoft.com/office/drawing/2014/main" id="{005979ED-6679-46E8-B368-1E68C27A3B4F}"/>
                </a:ext>
              </a:extLst>
            </p:cNvPr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0;p54">
              <a:extLst>
                <a:ext uri="{FF2B5EF4-FFF2-40B4-BE49-F238E27FC236}">
                  <a16:creationId xmlns:a16="http://schemas.microsoft.com/office/drawing/2014/main" id="{1C93A733-AB2F-44DB-B806-028492881ECB}"/>
                </a:ext>
              </a:extLst>
            </p:cNvPr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70;p54">
            <a:extLst>
              <a:ext uri="{FF2B5EF4-FFF2-40B4-BE49-F238E27FC236}">
                <a16:creationId xmlns:a16="http://schemas.microsoft.com/office/drawing/2014/main" id="{66056526-18F6-4A93-98CF-22360298EBC5}"/>
              </a:ext>
            </a:extLst>
          </p:cNvPr>
          <p:cNvSpPr/>
          <p:nvPr/>
        </p:nvSpPr>
        <p:spPr>
          <a:xfrm>
            <a:off x="5569113" y="1816475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10010;p73">
            <a:extLst>
              <a:ext uri="{FF2B5EF4-FFF2-40B4-BE49-F238E27FC236}">
                <a16:creationId xmlns:a16="http://schemas.microsoft.com/office/drawing/2014/main" id="{E04C9CBF-0A79-47F6-83EC-EE713BB25A69}"/>
              </a:ext>
            </a:extLst>
          </p:cNvPr>
          <p:cNvGrpSpPr/>
          <p:nvPr/>
        </p:nvGrpSpPr>
        <p:grpSpPr>
          <a:xfrm>
            <a:off x="5742537" y="2009187"/>
            <a:ext cx="359651" cy="361560"/>
            <a:chOff x="7098912" y="1969392"/>
            <a:chExt cx="359651" cy="361560"/>
          </a:xfrm>
          <a:solidFill>
            <a:schemeClr val="accent1"/>
          </a:solidFill>
        </p:grpSpPr>
        <p:sp>
          <p:nvSpPr>
            <p:cNvPr id="56" name="Google Shape;10011;p73">
              <a:extLst>
                <a:ext uri="{FF2B5EF4-FFF2-40B4-BE49-F238E27FC236}">
                  <a16:creationId xmlns:a16="http://schemas.microsoft.com/office/drawing/2014/main" id="{EF457565-DACD-4752-A3B7-4F99DD836A5B}"/>
                </a:ext>
              </a:extLst>
            </p:cNvPr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12;p73">
              <a:extLst>
                <a:ext uri="{FF2B5EF4-FFF2-40B4-BE49-F238E27FC236}">
                  <a16:creationId xmlns:a16="http://schemas.microsoft.com/office/drawing/2014/main" id="{E32D2F3A-2E34-4D6C-9BFA-F062D7155D01}"/>
                </a:ext>
              </a:extLst>
            </p:cNvPr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13;p73">
              <a:extLst>
                <a:ext uri="{FF2B5EF4-FFF2-40B4-BE49-F238E27FC236}">
                  <a16:creationId xmlns:a16="http://schemas.microsoft.com/office/drawing/2014/main" id="{73E6AF2D-A00F-4E73-8445-A670AFE12754}"/>
                </a:ext>
              </a:extLst>
            </p:cNvPr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014;p73">
              <a:extLst>
                <a:ext uri="{FF2B5EF4-FFF2-40B4-BE49-F238E27FC236}">
                  <a16:creationId xmlns:a16="http://schemas.microsoft.com/office/drawing/2014/main" id="{F59F61FE-61A8-4000-BD61-2BCD1FD2DF64}"/>
                </a:ext>
              </a:extLst>
            </p:cNvPr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015;p73">
              <a:extLst>
                <a:ext uri="{FF2B5EF4-FFF2-40B4-BE49-F238E27FC236}">
                  <a16:creationId xmlns:a16="http://schemas.microsoft.com/office/drawing/2014/main" id="{3AA18249-F3BF-4266-9002-47492AFB5818}"/>
                </a:ext>
              </a:extLst>
            </p:cNvPr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016;p73">
              <a:extLst>
                <a:ext uri="{FF2B5EF4-FFF2-40B4-BE49-F238E27FC236}">
                  <a16:creationId xmlns:a16="http://schemas.microsoft.com/office/drawing/2014/main" id="{8EB96A80-50DC-4076-827F-558C20897E75}"/>
                </a:ext>
              </a:extLst>
            </p:cNvPr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017;p73">
              <a:extLst>
                <a:ext uri="{FF2B5EF4-FFF2-40B4-BE49-F238E27FC236}">
                  <a16:creationId xmlns:a16="http://schemas.microsoft.com/office/drawing/2014/main" id="{ABEDC708-A355-40FD-BD96-3F2E3B4A9E1E}"/>
                </a:ext>
              </a:extLst>
            </p:cNvPr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18;p73">
              <a:extLst>
                <a:ext uri="{FF2B5EF4-FFF2-40B4-BE49-F238E27FC236}">
                  <a16:creationId xmlns:a16="http://schemas.microsoft.com/office/drawing/2014/main" id="{AFB03563-E296-437B-8A97-73016FB8C820}"/>
                </a:ext>
              </a:extLst>
            </p:cNvPr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19;p73">
              <a:extLst>
                <a:ext uri="{FF2B5EF4-FFF2-40B4-BE49-F238E27FC236}">
                  <a16:creationId xmlns:a16="http://schemas.microsoft.com/office/drawing/2014/main" id="{7E023D95-4220-46BF-B457-D8AC3E9CBD0E}"/>
                </a:ext>
              </a:extLst>
            </p:cNvPr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20;p73">
              <a:extLst>
                <a:ext uri="{FF2B5EF4-FFF2-40B4-BE49-F238E27FC236}">
                  <a16:creationId xmlns:a16="http://schemas.microsoft.com/office/drawing/2014/main" id="{D7D5CBD5-2DA9-42F8-A781-AB35D7D4170C}"/>
                </a:ext>
              </a:extLst>
            </p:cNvPr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21;p73">
              <a:extLst>
                <a:ext uri="{FF2B5EF4-FFF2-40B4-BE49-F238E27FC236}">
                  <a16:creationId xmlns:a16="http://schemas.microsoft.com/office/drawing/2014/main" id="{1599F912-4406-482F-AF60-1D329382824C}"/>
                </a:ext>
              </a:extLst>
            </p:cNvPr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22;p73">
              <a:extLst>
                <a:ext uri="{FF2B5EF4-FFF2-40B4-BE49-F238E27FC236}">
                  <a16:creationId xmlns:a16="http://schemas.microsoft.com/office/drawing/2014/main" id="{E1AF3AD2-4250-40A5-9493-640AB414826B}"/>
                </a:ext>
              </a:extLst>
            </p:cNvPr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23;p73">
              <a:extLst>
                <a:ext uri="{FF2B5EF4-FFF2-40B4-BE49-F238E27FC236}">
                  <a16:creationId xmlns:a16="http://schemas.microsoft.com/office/drawing/2014/main" id="{3D5F7F55-3AE4-4CCB-A55F-24EE7DAAB200}"/>
                </a:ext>
              </a:extLst>
            </p:cNvPr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570;p54">
            <a:extLst>
              <a:ext uri="{FF2B5EF4-FFF2-40B4-BE49-F238E27FC236}">
                <a16:creationId xmlns:a16="http://schemas.microsoft.com/office/drawing/2014/main" id="{896EE8F1-4DFC-443C-AE98-2CA62BFE8934}"/>
              </a:ext>
            </a:extLst>
          </p:cNvPr>
          <p:cNvSpPr/>
          <p:nvPr/>
        </p:nvSpPr>
        <p:spPr>
          <a:xfrm>
            <a:off x="7543121" y="1816475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10452;p73">
            <a:extLst>
              <a:ext uri="{FF2B5EF4-FFF2-40B4-BE49-F238E27FC236}">
                <a16:creationId xmlns:a16="http://schemas.microsoft.com/office/drawing/2014/main" id="{618D8373-6B66-4D2C-B12E-A2242C25C822}"/>
              </a:ext>
            </a:extLst>
          </p:cNvPr>
          <p:cNvGrpSpPr/>
          <p:nvPr/>
        </p:nvGrpSpPr>
        <p:grpSpPr>
          <a:xfrm>
            <a:off x="7764096" y="1996979"/>
            <a:ext cx="264550" cy="353222"/>
            <a:chOff x="903530" y="3806125"/>
            <a:chExt cx="264550" cy="353222"/>
          </a:xfrm>
          <a:solidFill>
            <a:schemeClr val="accent1"/>
          </a:solidFill>
        </p:grpSpPr>
        <p:sp>
          <p:nvSpPr>
            <p:cNvPr id="71" name="Google Shape;10453;p73">
              <a:extLst>
                <a:ext uri="{FF2B5EF4-FFF2-40B4-BE49-F238E27FC236}">
                  <a16:creationId xmlns:a16="http://schemas.microsoft.com/office/drawing/2014/main" id="{879C8B55-A7B1-4C98-AB9B-B3D4EC620CC7}"/>
                </a:ext>
              </a:extLst>
            </p:cNvPr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454;p73">
              <a:extLst>
                <a:ext uri="{FF2B5EF4-FFF2-40B4-BE49-F238E27FC236}">
                  <a16:creationId xmlns:a16="http://schemas.microsoft.com/office/drawing/2014/main" id="{3E506A28-E0E6-4BA5-A7E3-2BBF9760F9B7}"/>
                </a:ext>
              </a:extLst>
            </p:cNvPr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455;p73">
              <a:extLst>
                <a:ext uri="{FF2B5EF4-FFF2-40B4-BE49-F238E27FC236}">
                  <a16:creationId xmlns:a16="http://schemas.microsoft.com/office/drawing/2014/main" id="{B6401062-012D-4BBF-9C4B-B5FCE1FD5B48}"/>
                </a:ext>
              </a:extLst>
            </p:cNvPr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456;p73">
              <a:extLst>
                <a:ext uri="{FF2B5EF4-FFF2-40B4-BE49-F238E27FC236}">
                  <a16:creationId xmlns:a16="http://schemas.microsoft.com/office/drawing/2014/main" id="{D6F6AE07-93D8-4386-8183-B6D7A7FC2F3E}"/>
                </a:ext>
              </a:extLst>
            </p:cNvPr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092DAEAB-1B6C-4E50-8DBC-8C652C62DC62}"/>
              </a:ext>
            </a:extLst>
          </p:cNvPr>
          <p:cNvSpPr txBox="1"/>
          <p:nvPr/>
        </p:nvSpPr>
        <p:spPr>
          <a:xfrm>
            <a:off x="7285996" y="2614223"/>
            <a:ext cx="1209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New York,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USA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4FCE928-ADF2-4F0E-938C-61FBDCF3FEAB}"/>
              </a:ext>
            </a:extLst>
          </p:cNvPr>
          <p:cNvSpPr txBox="1"/>
          <p:nvPr/>
        </p:nvSpPr>
        <p:spPr>
          <a:xfrm>
            <a:off x="5078574" y="2608401"/>
            <a:ext cx="1731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119,863 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orders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(2011 – 2014)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19F3960-8A5F-4B99-B124-877CC2ED5D39}"/>
              </a:ext>
            </a:extLst>
          </p:cNvPr>
          <p:cNvSpPr txBox="1"/>
          <p:nvPr/>
        </p:nvSpPr>
        <p:spPr>
          <a:xfrm>
            <a:off x="5028308" y="4042413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Company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CAE9875-F11A-4E76-B982-99B49DCDE5EF}"/>
              </a:ext>
            </a:extLst>
          </p:cNvPr>
          <p:cNvCxnSpPr/>
          <p:nvPr/>
        </p:nvCxnSpPr>
        <p:spPr>
          <a:xfrm>
            <a:off x="5077504" y="4449514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Google Shape;239;p38">
            <a:extLst>
              <a:ext uri="{FF2B5EF4-FFF2-40B4-BE49-F238E27FC236}">
                <a16:creationId xmlns:a16="http://schemas.microsoft.com/office/drawing/2014/main" id="{D78C1548-839C-48F3-BB09-F3425198983E}"/>
              </a:ext>
            </a:extLst>
          </p:cNvPr>
          <p:cNvSpPr/>
          <p:nvPr/>
        </p:nvSpPr>
        <p:spPr>
          <a:xfrm>
            <a:off x="-155121" y="-57147"/>
            <a:ext cx="9576707" cy="5290454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240;p38">
            <a:extLst>
              <a:ext uri="{FF2B5EF4-FFF2-40B4-BE49-F238E27FC236}">
                <a16:creationId xmlns:a16="http://schemas.microsoft.com/office/drawing/2014/main" id="{B3F1E261-9EF2-4AD8-A56E-519FEE7B81D7}"/>
              </a:ext>
            </a:extLst>
          </p:cNvPr>
          <p:cNvSpPr txBox="1">
            <a:spLocks/>
          </p:cNvSpPr>
          <p:nvPr/>
        </p:nvSpPr>
        <p:spPr>
          <a:xfrm>
            <a:off x="8839300" y="772168"/>
            <a:ext cx="3722657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-US" b="1" dirty="0">
                <a:latin typeface="Montserrat Light" panose="00000400000000000000" pitchFamily="2" charset="0"/>
              </a:rPr>
              <a:t>BUSINESS PROBLEM</a:t>
            </a:r>
          </a:p>
        </p:txBody>
      </p:sp>
      <p:sp>
        <p:nvSpPr>
          <p:cNvPr id="94" name="Google Shape;241;p38">
            <a:extLst>
              <a:ext uri="{FF2B5EF4-FFF2-40B4-BE49-F238E27FC236}">
                <a16:creationId xmlns:a16="http://schemas.microsoft.com/office/drawing/2014/main" id="{C4D89809-6382-4697-BA92-E8FFD741B1F3}"/>
              </a:ext>
            </a:extLst>
          </p:cNvPr>
          <p:cNvSpPr txBox="1">
            <a:spLocks/>
          </p:cNvSpPr>
          <p:nvPr/>
        </p:nvSpPr>
        <p:spPr>
          <a:xfrm>
            <a:off x="2609400" y="5063716"/>
            <a:ext cx="3925200" cy="17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en-US" dirty="0"/>
              <a:t>Mercury is the closest planet to the Sun and the smallest one in the Solar System—in fact, it’s only a bit larger than the Moon. Contrary to popular belief, the planet’s name has nothing to do with the liquid metal, since Mercury was named after the Roman messenger god</a:t>
            </a:r>
          </a:p>
        </p:txBody>
      </p:sp>
      <p:sp>
        <p:nvSpPr>
          <p:cNvPr id="77" name="Google Shape;239;p38">
            <a:extLst>
              <a:ext uri="{FF2B5EF4-FFF2-40B4-BE49-F238E27FC236}">
                <a16:creationId xmlns:a16="http://schemas.microsoft.com/office/drawing/2014/main" id="{2A4370DD-2036-40D9-8B99-E83015D77129}"/>
              </a:ext>
            </a:extLst>
          </p:cNvPr>
          <p:cNvSpPr/>
          <p:nvPr/>
        </p:nvSpPr>
        <p:spPr>
          <a:xfrm>
            <a:off x="10025306" y="1397716"/>
            <a:ext cx="2104642" cy="1359648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Order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 2014 : ▼-4%</a:t>
            </a:r>
            <a:endParaRPr sz="1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Black" panose="020B0604020202020204" charset="0"/>
            </a:endParaRPr>
          </a:p>
        </p:txBody>
      </p: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C998FBB7-3975-41FD-989E-229934714B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197506"/>
              </p:ext>
            </p:extLst>
          </p:nvPr>
        </p:nvGraphicFramePr>
        <p:xfrm>
          <a:off x="-5475892" y="1104887"/>
          <a:ext cx="5146267" cy="3380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0" name="Google Shape;239;p38">
            <a:extLst>
              <a:ext uri="{FF2B5EF4-FFF2-40B4-BE49-F238E27FC236}">
                <a16:creationId xmlns:a16="http://schemas.microsoft.com/office/drawing/2014/main" id="{522ECB9E-E05E-48D6-89C7-87B2445C7183}"/>
              </a:ext>
            </a:extLst>
          </p:cNvPr>
          <p:cNvSpPr/>
          <p:nvPr/>
        </p:nvSpPr>
        <p:spPr>
          <a:xfrm>
            <a:off x="10198885" y="3769174"/>
            <a:ext cx="2105546" cy="1360679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Revenue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2014 : ▼-2%</a:t>
            </a:r>
            <a:endParaRPr sz="1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Black" panose="020B0604020202020204" charset="0"/>
            </a:endParaRPr>
          </a:p>
        </p:txBody>
      </p:sp>
      <p:sp>
        <p:nvSpPr>
          <p:cNvPr id="87" name="Google Shape;265;p41">
            <a:extLst>
              <a:ext uri="{FF2B5EF4-FFF2-40B4-BE49-F238E27FC236}">
                <a16:creationId xmlns:a16="http://schemas.microsoft.com/office/drawing/2014/main" id="{5406FF2A-9983-44D6-A582-1D1A3D14D97E}"/>
              </a:ext>
            </a:extLst>
          </p:cNvPr>
          <p:cNvSpPr txBox="1">
            <a:spLocks/>
          </p:cNvSpPr>
          <p:nvPr/>
        </p:nvSpPr>
        <p:spPr>
          <a:xfrm>
            <a:off x="9666944" y="3151742"/>
            <a:ext cx="18321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en-US"/>
              <a:t>Data Preparation</a:t>
            </a:r>
            <a:endParaRPr lang="en-US" dirty="0"/>
          </a:p>
        </p:txBody>
      </p:sp>
      <p:sp>
        <p:nvSpPr>
          <p:cNvPr id="88" name="Google Shape;266;p41">
            <a:extLst>
              <a:ext uri="{FF2B5EF4-FFF2-40B4-BE49-F238E27FC236}">
                <a16:creationId xmlns:a16="http://schemas.microsoft.com/office/drawing/2014/main" id="{044250B7-9532-4533-A075-4BA5593DAC2F}"/>
              </a:ext>
            </a:extLst>
          </p:cNvPr>
          <p:cNvSpPr txBox="1">
            <a:spLocks/>
          </p:cNvSpPr>
          <p:nvPr/>
        </p:nvSpPr>
        <p:spPr>
          <a:xfrm>
            <a:off x="9666944" y="3750551"/>
            <a:ext cx="1832100" cy="8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/>
              <a:t>Dataset : Uber Fares Prediction from Kaggle</a:t>
            </a:r>
            <a:endParaRPr lang="en-US" dirty="0"/>
          </a:p>
        </p:txBody>
      </p:sp>
      <p:sp>
        <p:nvSpPr>
          <p:cNvPr id="89" name="Google Shape;267;p41">
            <a:extLst>
              <a:ext uri="{FF2B5EF4-FFF2-40B4-BE49-F238E27FC236}">
                <a16:creationId xmlns:a16="http://schemas.microsoft.com/office/drawing/2014/main" id="{61310340-BF84-4FFF-93B1-AADD219A44E0}"/>
              </a:ext>
            </a:extLst>
          </p:cNvPr>
          <p:cNvSpPr txBox="1">
            <a:spLocks/>
          </p:cNvSpPr>
          <p:nvPr/>
        </p:nvSpPr>
        <p:spPr>
          <a:xfrm>
            <a:off x="11611634" y="91333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Data Cleaning</a:t>
            </a:r>
            <a:endParaRPr lang="en-US" dirty="0"/>
          </a:p>
        </p:txBody>
      </p:sp>
      <p:sp>
        <p:nvSpPr>
          <p:cNvPr id="90" name="Google Shape;268;p41">
            <a:extLst>
              <a:ext uri="{FF2B5EF4-FFF2-40B4-BE49-F238E27FC236}">
                <a16:creationId xmlns:a16="http://schemas.microsoft.com/office/drawing/2014/main" id="{EC72F57C-0DC1-41C4-9C3D-ACECF058DF09}"/>
              </a:ext>
            </a:extLst>
          </p:cNvPr>
          <p:cNvSpPr txBox="1">
            <a:spLocks/>
          </p:cNvSpPr>
          <p:nvPr/>
        </p:nvSpPr>
        <p:spPr>
          <a:xfrm>
            <a:off x="11611644" y="1454993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/>
              <a:t>Typo, blanks of cell, location where in the sea </a:t>
            </a:r>
          </a:p>
          <a:p>
            <a:endParaRPr lang="en-US" dirty="0"/>
          </a:p>
        </p:txBody>
      </p:sp>
      <p:sp>
        <p:nvSpPr>
          <p:cNvPr id="91" name="Google Shape;269;p41">
            <a:extLst>
              <a:ext uri="{FF2B5EF4-FFF2-40B4-BE49-F238E27FC236}">
                <a16:creationId xmlns:a16="http://schemas.microsoft.com/office/drawing/2014/main" id="{3C96C34C-11B7-46E0-A4AB-ABB1B77DF65D}"/>
              </a:ext>
            </a:extLst>
          </p:cNvPr>
          <p:cNvSpPr txBox="1">
            <a:spLocks/>
          </p:cNvSpPr>
          <p:nvPr/>
        </p:nvSpPr>
        <p:spPr>
          <a:xfrm>
            <a:off x="13564294" y="2906159"/>
            <a:ext cx="19839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Data Analysis</a:t>
            </a:r>
            <a:endParaRPr lang="en-US" dirty="0"/>
          </a:p>
        </p:txBody>
      </p:sp>
      <p:sp>
        <p:nvSpPr>
          <p:cNvPr id="95" name="Google Shape;270;p41">
            <a:extLst>
              <a:ext uri="{FF2B5EF4-FFF2-40B4-BE49-F238E27FC236}">
                <a16:creationId xmlns:a16="http://schemas.microsoft.com/office/drawing/2014/main" id="{3B78408B-30A1-430A-8AFF-EE7DB35576BE}"/>
              </a:ext>
            </a:extLst>
          </p:cNvPr>
          <p:cNvSpPr txBox="1">
            <a:spLocks/>
          </p:cNvSpPr>
          <p:nvPr/>
        </p:nvSpPr>
        <p:spPr>
          <a:xfrm>
            <a:off x="13558889" y="3480476"/>
            <a:ext cx="2021255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Analyze cleaned data using tools like Excel and Tableau</a:t>
            </a:r>
            <a:endParaRPr lang="en-US" dirty="0"/>
          </a:p>
        </p:txBody>
      </p:sp>
      <p:sp>
        <p:nvSpPr>
          <p:cNvPr id="96" name="Google Shape;271;p41">
            <a:extLst>
              <a:ext uri="{FF2B5EF4-FFF2-40B4-BE49-F238E27FC236}">
                <a16:creationId xmlns:a16="http://schemas.microsoft.com/office/drawing/2014/main" id="{3C200002-062A-46AA-95B3-4F71860EA942}"/>
              </a:ext>
            </a:extLst>
          </p:cNvPr>
          <p:cNvSpPr txBox="1">
            <a:spLocks/>
          </p:cNvSpPr>
          <p:nvPr/>
        </p:nvSpPr>
        <p:spPr>
          <a:xfrm>
            <a:off x="15659655" y="721358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/>
              <a:t>Data Visualization</a:t>
            </a:r>
            <a:endParaRPr lang="en-US" dirty="0"/>
          </a:p>
        </p:txBody>
      </p:sp>
      <p:sp>
        <p:nvSpPr>
          <p:cNvPr id="97" name="Google Shape;272;p41">
            <a:extLst>
              <a:ext uri="{FF2B5EF4-FFF2-40B4-BE49-F238E27FC236}">
                <a16:creationId xmlns:a16="http://schemas.microsoft.com/office/drawing/2014/main" id="{7A088A08-7AB3-4875-8DD0-AFF0AC5B5AE9}"/>
              </a:ext>
            </a:extLst>
          </p:cNvPr>
          <p:cNvSpPr txBox="1">
            <a:spLocks/>
          </p:cNvSpPr>
          <p:nvPr/>
        </p:nvSpPr>
        <p:spPr>
          <a:xfrm>
            <a:off x="15460628" y="1165549"/>
            <a:ext cx="2300663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Visualization data with Excel and Tableau to make peresentation and dashboard</a:t>
            </a:r>
            <a:endParaRPr lang="en-US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6E01D2BF-503F-4009-B0C4-7FE68F7217F2}"/>
              </a:ext>
            </a:extLst>
          </p:cNvPr>
          <p:cNvGrpSpPr/>
          <p:nvPr/>
        </p:nvGrpSpPr>
        <p:grpSpPr>
          <a:xfrm>
            <a:off x="9336462" y="2299607"/>
            <a:ext cx="8376557" cy="731956"/>
            <a:chOff x="367393" y="2299607"/>
            <a:chExt cx="8376557" cy="731956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9F23029-D3A6-4CDC-BBAE-616C9EAAE45A}"/>
                </a:ext>
              </a:extLst>
            </p:cNvPr>
            <p:cNvCxnSpPr/>
            <p:nvPr/>
          </p:nvCxnSpPr>
          <p:spPr>
            <a:xfrm>
              <a:off x="367393" y="2661557"/>
              <a:ext cx="837655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5DFA9C0-BA71-4531-AAF9-C7DCB2FFB079}"/>
                </a:ext>
              </a:extLst>
            </p:cNvPr>
            <p:cNvCxnSpPr/>
            <p:nvPr/>
          </p:nvCxnSpPr>
          <p:spPr>
            <a:xfrm>
              <a:off x="1632857" y="266155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D005DED-72F6-4F8D-83B7-DC13927C3F9E}"/>
                </a:ext>
              </a:extLst>
            </p:cNvPr>
            <p:cNvCxnSpPr/>
            <p:nvPr/>
          </p:nvCxnSpPr>
          <p:spPr>
            <a:xfrm>
              <a:off x="3532130" y="237580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720F66A-9FE9-482A-8EF7-0C40558EC177}"/>
                </a:ext>
              </a:extLst>
            </p:cNvPr>
            <p:cNvCxnSpPr/>
            <p:nvPr/>
          </p:nvCxnSpPr>
          <p:spPr>
            <a:xfrm>
              <a:off x="5582666" y="266155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901D625-7507-4A03-909A-0ABA13731A57}"/>
                </a:ext>
              </a:extLst>
            </p:cNvPr>
            <p:cNvCxnSpPr/>
            <p:nvPr/>
          </p:nvCxnSpPr>
          <p:spPr>
            <a:xfrm>
              <a:off x="7606636" y="2375807"/>
              <a:ext cx="0" cy="2857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CEA1123E-B204-438B-A423-2A4D8406AF4E}"/>
                </a:ext>
              </a:extLst>
            </p:cNvPr>
            <p:cNvSpPr/>
            <p:nvPr/>
          </p:nvSpPr>
          <p:spPr>
            <a:xfrm>
              <a:off x="5536553" y="2914651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A71A7114-368F-496F-9743-0881CD36B162}"/>
                </a:ext>
              </a:extLst>
            </p:cNvPr>
            <p:cNvSpPr/>
            <p:nvPr/>
          </p:nvSpPr>
          <p:spPr>
            <a:xfrm>
              <a:off x="3484595" y="2299607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BB1FB03F-F959-47A5-B2EF-3413EAAD542B}"/>
                </a:ext>
              </a:extLst>
            </p:cNvPr>
            <p:cNvSpPr/>
            <p:nvPr/>
          </p:nvSpPr>
          <p:spPr>
            <a:xfrm>
              <a:off x="1587756" y="2925533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46EAD982-B3FD-4C48-B914-4126CEE8CCD4}"/>
                </a:ext>
              </a:extLst>
            </p:cNvPr>
            <p:cNvSpPr/>
            <p:nvPr/>
          </p:nvSpPr>
          <p:spPr>
            <a:xfrm>
              <a:off x="7558577" y="2307771"/>
              <a:ext cx="101368" cy="1060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5533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/>
          </p:nvPr>
        </p:nvSpPr>
        <p:spPr>
          <a:xfrm>
            <a:off x="2710671" y="427375"/>
            <a:ext cx="3722657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 Light" panose="00000400000000000000" pitchFamily="2" charset="0"/>
              </a:rPr>
              <a:t>BUSINESS PROBLEM</a:t>
            </a:r>
            <a:endParaRPr b="1" dirty="0">
              <a:latin typeface="Montserrat Light" panose="00000400000000000000" pitchFamily="2" charset="0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CAD9754-A65F-480D-AC25-2900BA28DC4E}"/>
              </a:ext>
            </a:extLst>
          </p:cNvPr>
          <p:cNvSpPr txBox="1">
            <a:spLocks/>
          </p:cNvSpPr>
          <p:nvPr/>
        </p:nvSpPr>
        <p:spPr>
          <a:xfrm>
            <a:off x="-2008196" y="196352"/>
            <a:ext cx="1918389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rPr lang="en-US" b="1" dirty="0">
                <a:latin typeface="Montserrat Light" panose="00000400000000000000" pitchFamily="2" charset="0"/>
              </a:rPr>
              <a:t>OVERVIEW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8989D1B-5F83-4B94-AA16-D2C7FC9478E2}"/>
              </a:ext>
            </a:extLst>
          </p:cNvPr>
          <p:cNvCxnSpPr/>
          <p:nvPr/>
        </p:nvCxnSpPr>
        <p:spPr>
          <a:xfrm>
            <a:off x="-4562765" y="1045403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BEC10E-ACF7-4C2C-A129-A145FE6A595C}"/>
              </a:ext>
            </a:extLst>
          </p:cNvPr>
          <p:cNvSpPr txBox="1"/>
          <p:nvPr/>
        </p:nvSpPr>
        <p:spPr>
          <a:xfrm>
            <a:off x="-1451879" y="1076748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Service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A48A80D-9B65-4C72-BA42-E9DCCCB542CF}"/>
              </a:ext>
            </a:extLst>
          </p:cNvPr>
          <p:cNvSpPr txBox="1">
            <a:spLocks/>
          </p:cNvSpPr>
          <p:nvPr/>
        </p:nvSpPr>
        <p:spPr>
          <a:xfrm>
            <a:off x="-3534843" y="2354186"/>
            <a:ext cx="3026364" cy="266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None/>
            </a:pPr>
            <a:r>
              <a:rPr lang="en-US" dirty="0"/>
              <a:t>The company's core service is its </a:t>
            </a:r>
            <a:r>
              <a:rPr lang="en-US" b="1" dirty="0"/>
              <a:t>ridesharing platform</a:t>
            </a:r>
            <a:r>
              <a:rPr lang="en-US" dirty="0"/>
              <a:t>, which allows </a:t>
            </a:r>
            <a:r>
              <a:rPr lang="en-US" b="1" dirty="0"/>
              <a:t>passengers to connect with drivers using a smartphone app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Uber has also </a:t>
            </a:r>
            <a:r>
              <a:rPr lang="en-US" b="1" dirty="0"/>
              <a:t>expanded into other areas of transportation</a:t>
            </a:r>
            <a:r>
              <a:rPr lang="en-US" dirty="0"/>
              <a:t>, including bike-sharing and food delivery.</a:t>
            </a:r>
          </a:p>
        </p:txBody>
      </p:sp>
      <p:sp>
        <p:nvSpPr>
          <p:cNvPr id="9" name="Google Shape;312;p43">
            <a:extLst>
              <a:ext uri="{FF2B5EF4-FFF2-40B4-BE49-F238E27FC236}">
                <a16:creationId xmlns:a16="http://schemas.microsoft.com/office/drawing/2014/main" id="{A7A3B5C0-A2D8-4CD9-B41B-25611E5A08AE}"/>
              </a:ext>
            </a:extLst>
          </p:cNvPr>
          <p:cNvSpPr/>
          <p:nvPr/>
        </p:nvSpPr>
        <p:spPr>
          <a:xfrm>
            <a:off x="-4319025" y="3961599"/>
            <a:ext cx="655500" cy="655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346;p43">
            <a:extLst>
              <a:ext uri="{FF2B5EF4-FFF2-40B4-BE49-F238E27FC236}">
                <a16:creationId xmlns:a16="http://schemas.microsoft.com/office/drawing/2014/main" id="{683AD6DF-B773-4A7E-BD39-09AB70942E8F}"/>
              </a:ext>
            </a:extLst>
          </p:cNvPr>
          <p:cNvGrpSpPr/>
          <p:nvPr/>
        </p:nvGrpSpPr>
        <p:grpSpPr>
          <a:xfrm>
            <a:off x="-4211534" y="4154615"/>
            <a:ext cx="440505" cy="290018"/>
            <a:chOff x="5727616" y="4204699"/>
            <a:chExt cx="440505" cy="290018"/>
          </a:xfrm>
        </p:grpSpPr>
        <p:sp>
          <p:nvSpPr>
            <p:cNvPr id="11" name="Google Shape;347;p43">
              <a:extLst>
                <a:ext uri="{FF2B5EF4-FFF2-40B4-BE49-F238E27FC236}">
                  <a16:creationId xmlns:a16="http://schemas.microsoft.com/office/drawing/2014/main" id="{4A96076A-3AFA-49FA-AE0D-3A82346250AE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8;p43">
              <a:extLst>
                <a:ext uri="{FF2B5EF4-FFF2-40B4-BE49-F238E27FC236}">
                  <a16:creationId xmlns:a16="http://schemas.microsoft.com/office/drawing/2014/main" id="{DC53083C-4462-4CF1-9F94-A744C304A832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9;p43">
              <a:extLst>
                <a:ext uri="{FF2B5EF4-FFF2-40B4-BE49-F238E27FC236}">
                  <a16:creationId xmlns:a16="http://schemas.microsoft.com/office/drawing/2014/main" id="{0E230915-6808-4AFF-BEE3-45D33A950A32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0;p43">
              <a:extLst>
                <a:ext uri="{FF2B5EF4-FFF2-40B4-BE49-F238E27FC236}">
                  <a16:creationId xmlns:a16="http://schemas.microsoft.com/office/drawing/2014/main" id="{ACC30C5F-34BB-4F4A-9AC5-7F85CBEA749D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1;p43">
              <a:extLst>
                <a:ext uri="{FF2B5EF4-FFF2-40B4-BE49-F238E27FC236}">
                  <a16:creationId xmlns:a16="http://schemas.microsoft.com/office/drawing/2014/main" id="{B054FB3D-F34F-42DB-94AC-BF04AB1C41C7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2;p43">
              <a:extLst>
                <a:ext uri="{FF2B5EF4-FFF2-40B4-BE49-F238E27FC236}">
                  <a16:creationId xmlns:a16="http://schemas.microsoft.com/office/drawing/2014/main" id="{E20C13FC-1997-4BE9-8B4D-9789C4B34759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3;p43">
              <a:extLst>
                <a:ext uri="{FF2B5EF4-FFF2-40B4-BE49-F238E27FC236}">
                  <a16:creationId xmlns:a16="http://schemas.microsoft.com/office/drawing/2014/main" id="{F2D216D5-32BB-4F41-BC02-80810D277252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4;p43">
              <a:extLst>
                <a:ext uri="{FF2B5EF4-FFF2-40B4-BE49-F238E27FC236}">
                  <a16:creationId xmlns:a16="http://schemas.microsoft.com/office/drawing/2014/main" id="{DD9C78C8-4A4A-46DD-AA28-94994DDF6E90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570;p54">
            <a:extLst>
              <a:ext uri="{FF2B5EF4-FFF2-40B4-BE49-F238E27FC236}">
                <a16:creationId xmlns:a16="http://schemas.microsoft.com/office/drawing/2014/main" id="{540BFDB2-CB09-4DA4-9B90-D20C2584550F}"/>
              </a:ext>
            </a:extLst>
          </p:cNvPr>
          <p:cNvSpPr/>
          <p:nvPr/>
        </p:nvSpPr>
        <p:spPr>
          <a:xfrm>
            <a:off x="-4370025" y="2780688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580;p54">
            <a:extLst>
              <a:ext uri="{FF2B5EF4-FFF2-40B4-BE49-F238E27FC236}">
                <a16:creationId xmlns:a16="http://schemas.microsoft.com/office/drawing/2014/main" id="{A16ECCDB-F71C-4559-8291-CF3A48644E99}"/>
              </a:ext>
            </a:extLst>
          </p:cNvPr>
          <p:cNvGrpSpPr/>
          <p:nvPr/>
        </p:nvGrpSpPr>
        <p:grpSpPr>
          <a:xfrm>
            <a:off x="-4195216" y="2944505"/>
            <a:ext cx="376090" cy="378881"/>
            <a:chOff x="6571955" y="2919170"/>
            <a:chExt cx="308878" cy="311170"/>
          </a:xfrm>
        </p:grpSpPr>
        <p:sp>
          <p:nvSpPr>
            <p:cNvPr id="21" name="Google Shape;581;p54">
              <a:extLst>
                <a:ext uri="{FF2B5EF4-FFF2-40B4-BE49-F238E27FC236}">
                  <a16:creationId xmlns:a16="http://schemas.microsoft.com/office/drawing/2014/main" id="{352015D4-35AD-485C-9E60-416ABC5CA96E}"/>
                </a:ext>
              </a:extLst>
            </p:cNvPr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82;p54">
              <a:extLst>
                <a:ext uri="{FF2B5EF4-FFF2-40B4-BE49-F238E27FC236}">
                  <a16:creationId xmlns:a16="http://schemas.microsoft.com/office/drawing/2014/main" id="{6EB5460A-EE90-4BC0-89B8-789DF988A82B}"/>
                </a:ext>
              </a:extLst>
            </p:cNvPr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83;p54">
              <a:extLst>
                <a:ext uri="{FF2B5EF4-FFF2-40B4-BE49-F238E27FC236}">
                  <a16:creationId xmlns:a16="http://schemas.microsoft.com/office/drawing/2014/main" id="{24908734-49DB-4281-9A2B-196B3185E6EF}"/>
                </a:ext>
              </a:extLst>
            </p:cNvPr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84;p54">
              <a:extLst>
                <a:ext uri="{FF2B5EF4-FFF2-40B4-BE49-F238E27FC236}">
                  <a16:creationId xmlns:a16="http://schemas.microsoft.com/office/drawing/2014/main" id="{6FB9F9EB-03C9-4C8E-A5BB-3E59DF552BC7}"/>
                </a:ext>
              </a:extLst>
            </p:cNvPr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85;p54">
              <a:extLst>
                <a:ext uri="{FF2B5EF4-FFF2-40B4-BE49-F238E27FC236}">
                  <a16:creationId xmlns:a16="http://schemas.microsoft.com/office/drawing/2014/main" id="{E331C9D8-038B-4D2B-853E-7DAEC2767345}"/>
                </a:ext>
              </a:extLst>
            </p:cNvPr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86;p54">
              <a:extLst>
                <a:ext uri="{FF2B5EF4-FFF2-40B4-BE49-F238E27FC236}">
                  <a16:creationId xmlns:a16="http://schemas.microsoft.com/office/drawing/2014/main" id="{F39397BE-FE15-4825-84F6-4BDC7A039F09}"/>
                </a:ext>
              </a:extLst>
            </p:cNvPr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87;p54">
              <a:extLst>
                <a:ext uri="{FF2B5EF4-FFF2-40B4-BE49-F238E27FC236}">
                  <a16:creationId xmlns:a16="http://schemas.microsoft.com/office/drawing/2014/main" id="{78F431A4-25E1-4811-A6A6-5CD6E6309362}"/>
                </a:ext>
              </a:extLst>
            </p:cNvPr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88;p54">
              <a:extLst>
                <a:ext uri="{FF2B5EF4-FFF2-40B4-BE49-F238E27FC236}">
                  <a16:creationId xmlns:a16="http://schemas.microsoft.com/office/drawing/2014/main" id="{123FA862-65D5-452F-A533-1258BA44F322}"/>
                </a:ext>
              </a:extLst>
            </p:cNvPr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89;p54">
              <a:extLst>
                <a:ext uri="{FF2B5EF4-FFF2-40B4-BE49-F238E27FC236}">
                  <a16:creationId xmlns:a16="http://schemas.microsoft.com/office/drawing/2014/main" id="{9F48644C-6974-4660-94DC-9FD1A003A1A3}"/>
                </a:ext>
              </a:extLst>
            </p:cNvPr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0;p54">
              <a:extLst>
                <a:ext uri="{FF2B5EF4-FFF2-40B4-BE49-F238E27FC236}">
                  <a16:creationId xmlns:a16="http://schemas.microsoft.com/office/drawing/2014/main" id="{335C0D9E-40D3-4912-BBB7-332344FBD079}"/>
                </a:ext>
              </a:extLst>
            </p:cNvPr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570;p54">
            <a:extLst>
              <a:ext uri="{FF2B5EF4-FFF2-40B4-BE49-F238E27FC236}">
                <a16:creationId xmlns:a16="http://schemas.microsoft.com/office/drawing/2014/main" id="{FB3E611E-EC84-49E7-A182-7C71C2A156EB}"/>
              </a:ext>
            </a:extLst>
          </p:cNvPr>
          <p:cNvSpPr/>
          <p:nvPr/>
        </p:nvSpPr>
        <p:spPr>
          <a:xfrm>
            <a:off x="11454721" y="1340206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10452;p73">
            <a:extLst>
              <a:ext uri="{FF2B5EF4-FFF2-40B4-BE49-F238E27FC236}">
                <a16:creationId xmlns:a16="http://schemas.microsoft.com/office/drawing/2014/main" id="{0CF2E109-79F3-4A66-96CE-6D71132D9F25}"/>
              </a:ext>
            </a:extLst>
          </p:cNvPr>
          <p:cNvGrpSpPr/>
          <p:nvPr/>
        </p:nvGrpSpPr>
        <p:grpSpPr>
          <a:xfrm>
            <a:off x="11675696" y="1520710"/>
            <a:ext cx="264550" cy="353222"/>
            <a:chOff x="903530" y="3806125"/>
            <a:chExt cx="264550" cy="353222"/>
          </a:xfrm>
          <a:solidFill>
            <a:schemeClr val="accent1"/>
          </a:solidFill>
        </p:grpSpPr>
        <p:sp>
          <p:nvSpPr>
            <p:cNvPr id="33" name="Google Shape;10453;p73">
              <a:extLst>
                <a:ext uri="{FF2B5EF4-FFF2-40B4-BE49-F238E27FC236}">
                  <a16:creationId xmlns:a16="http://schemas.microsoft.com/office/drawing/2014/main" id="{4A1E90CB-B903-46C9-9613-FC19EDD4E27F}"/>
                </a:ext>
              </a:extLst>
            </p:cNvPr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454;p73">
              <a:extLst>
                <a:ext uri="{FF2B5EF4-FFF2-40B4-BE49-F238E27FC236}">
                  <a16:creationId xmlns:a16="http://schemas.microsoft.com/office/drawing/2014/main" id="{B91B0CE3-CCF2-4103-85EB-F21807CAECE4}"/>
                </a:ext>
              </a:extLst>
            </p:cNvPr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55;p73">
              <a:extLst>
                <a:ext uri="{FF2B5EF4-FFF2-40B4-BE49-F238E27FC236}">
                  <a16:creationId xmlns:a16="http://schemas.microsoft.com/office/drawing/2014/main" id="{180C2CC3-6429-4E33-B29C-477C8F071BC3}"/>
                </a:ext>
              </a:extLst>
            </p:cNvPr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56;p73">
              <a:extLst>
                <a:ext uri="{FF2B5EF4-FFF2-40B4-BE49-F238E27FC236}">
                  <a16:creationId xmlns:a16="http://schemas.microsoft.com/office/drawing/2014/main" id="{B45A03D5-EA4C-4DA4-832E-D18ECEF5C06E}"/>
                </a:ext>
              </a:extLst>
            </p:cNvPr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888F6B5-E921-4253-8A5E-B6B7E455BCAD}"/>
              </a:ext>
            </a:extLst>
          </p:cNvPr>
          <p:cNvSpPr txBox="1"/>
          <p:nvPr/>
        </p:nvSpPr>
        <p:spPr>
          <a:xfrm>
            <a:off x="11197596" y="2137954"/>
            <a:ext cx="1209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New York,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USA</a:t>
            </a:r>
          </a:p>
        </p:txBody>
      </p:sp>
      <p:sp>
        <p:nvSpPr>
          <p:cNvPr id="38" name="Google Shape;570;p54">
            <a:extLst>
              <a:ext uri="{FF2B5EF4-FFF2-40B4-BE49-F238E27FC236}">
                <a16:creationId xmlns:a16="http://schemas.microsoft.com/office/drawing/2014/main" id="{88D41BD8-E3D3-44E5-B6E6-1F260BDAB528}"/>
              </a:ext>
            </a:extLst>
          </p:cNvPr>
          <p:cNvSpPr/>
          <p:nvPr/>
        </p:nvSpPr>
        <p:spPr>
          <a:xfrm>
            <a:off x="9497646" y="-245122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10010;p73">
            <a:extLst>
              <a:ext uri="{FF2B5EF4-FFF2-40B4-BE49-F238E27FC236}">
                <a16:creationId xmlns:a16="http://schemas.microsoft.com/office/drawing/2014/main" id="{7E906153-798E-43A0-BA73-D99E3E8B83AD}"/>
              </a:ext>
            </a:extLst>
          </p:cNvPr>
          <p:cNvGrpSpPr/>
          <p:nvPr/>
        </p:nvGrpSpPr>
        <p:grpSpPr>
          <a:xfrm>
            <a:off x="9671070" y="-52410"/>
            <a:ext cx="359651" cy="361560"/>
            <a:chOff x="7098912" y="1969392"/>
            <a:chExt cx="359651" cy="361560"/>
          </a:xfrm>
          <a:solidFill>
            <a:schemeClr val="accent1"/>
          </a:solidFill>
        </p:grpSpPr>
        <p:sp>
          <p:nvSpPr>
            <p:cNvPr id="40" name="Google Shape;10011;p73">
              <a:extLst>
                <a:ext uri="{FF2B5EF4-FFF2-40B4-BE49-F238E27FC236}">
                  <a16:creationId xmlns:a16="http://schemas.microsoft.com/office/drawing/2014/main" id="{A9972B04-6483-4EEA-8A5B-95A2252DFDD2}"/>
                </a:ext>
              </a:extLst>
            </p:cNvPr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12;p73">
              <a:extLst>
                <a:ext uri="{FF2B5EF4-FFF2-40B4-BE49-F238E27FC236}">
                  <a16:creationId xmlns:a16="http://schemas.microsoft.com/office/drawing/2014/main" id="{0BE923EF-CA03-43D1-8906-E41BB607D104}"/>
                </a:ext>
              </a:extLst>
            </p:cNvPr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13;p73">
              <a:extLst>
                <a:ext uri="{FF2B5EF4-FFF2-40B4-BE49-F238E27FC236}">
                  <a16:creationId xmlns:a16="http://schemas.microsoft.com/office/drawing/2014/main" id="{862195D5-6353-4987-BDC4-233C2EF225A0}"/>
                </a:ext>
              </a:extLst>
            </p:cNvPr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014;p73">
              <a:extLst>
                <a:ext uri="{FF2B5EF4-FFF2-40B4-BE49-F238E27FC236}">
                  <a16:creationId xmlns:a16="http://schemas.microsoft.com/office/drawing/2014/main" id="{3E19A6E3-24CF-4D3D-8932-5C0045195D8C}"/>
                </a:ext>
              </a:extLst>
            </p:cNvPr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015;p73">
              <a:extLst>
                <a:ext uri="{FF2B5EF4-FFF2-40B4-BE49-F238E27FC236}">
                  <a16:creationId xmlns:a16="http://schemas.microsoft.com/office/drawing/2014/main" id="{6D20975D-B5A5-448A-81A5-C2AA361E774A}"/>
                </a:ext>
              </a:extLst>
            </p:cNvPr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016;p73">
              <a:extLst>
                <a:ext uri="{FF2B5EF4-FFF2-40B4-BE49-F238E27FC236}">
                  <a16:creationId xmlns:a16="http://schemas.microsoft.com/office/drawing/2014/main" id="{5412CEE9-C481-45E9-A60C-71D56C7961F7}"/>
                </a:ext>
              </a:extLst>
            </p:cNvPr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017;p73">
              <a:extLst>
                <a:ext uri="{FF2B5EF4-FFF2-40B4-BE49-F238E27FC236}">
                  <a16:creationId xmlns:a16="http://schemas.microsoft.com/office/drawing/2014/main" id="{BA4C29B9-86CB-4740-A06D-B91DFFE9ED3C}"/>
                </a:ext>
              </a:extLst>
            </p:cNvPr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018;p73">
              <a:extLst>
                <a:ext uri="{FF2B5EF4-FFF2-40B4-BE49-F238E27FC236}">
                  <a16:creationId xmlns:a16="http://schemas.microsoft.com/office/drawing/2014/main" id="{D2DB3D82-C4AC-42BD-A089-F8DFC1F3D9EF}"/>
                </a:ext>
              </a:extLst>
            </p:cNvPr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019;p73">
              <a:extLst>
                <a:ext uri="{FF2B5EF4-FFF2-40B4-BE49-F238E27FC236}">
                  <a16:creationId xmlns:a16="http://schemas.microsoft.com/office/drawing/2014/main" id="{61EC8EF1-DDF1-47D2-8A97-049AB29C20B3}"/>
                </a:ext>
              </a:extLst>
            </p:cNvPr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020;p73">
              <a:extLst>
                <a:ext uri="{FF2B5EF4-FFF2-40B4-BE49-F238E27FC236}">
                  <a16:creationId xmlns:a16="http://schemas.microsoft.com/office/drawing/2014/main" id="{711B2270-C049-46C6-B87C-44153CE59FA2}"/>
                </a:ext>
              </a:extLst>
            </p:cNvPr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021;p73">
              <a:extLst>
                <a:ext uri="{FF2B5EF4-FFF2-40B4-BE49-F238E27FC236}">
                  <a16:creationId xmlns:a16="http://schemas.microsoft.com/office/drawing/2014/main" id="{EBAF7101-4C08-4F3C-9615-59ED32A86F09}"/>
                </a:ext>
              </a:extLst>
            </p:cNvPr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022;p73">
              <a:extLst>
                <a:ext uri="{FF2B5EF4-FFF2-40B4-BE49-F238E27FC236}">
                  <a16:creationId xmlns:a16="http://schemas.microsoft.com/office/drawing/2014/main" id="{E72F6B8D-A39F-4A0A-9C83-3337C605CE81}"/>
                </a:ext>
              </a:extLst>
            </p:cNvPr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023;p73">
              <a:extLst>
                <a:ext uri="{FF2B5EF4-FFF2-40B4-BE49-F238E27FC236}">
                  <a16:creationId xmlns:a16="http://schemas.microsoft.com/office/drawing/2014/main" id="{CCE00EFA-3808-4071-B33A-54D3BD4B71CD}"/>
                </a:ext>
              </a:extLst>
            </p:cNvPr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80E906B5-9CBA-4875-9C83-DC70CF061159}"/>
              </a:ext>
            </a:extLst>
          </p:cNvPr>
          <p:cNvSpPr txBox="1"/>
          <p:nvPr/>
        </p:nvSpPr>
        <p:spPr>
          <a:xfrm>
            <a:off x="9007107" y="546804"/>
            <a:ext cx="1731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119,863 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orders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(2011 – 2014)</a:t>
            </a:r>
          </a:p>
        </p:txBody>
      </p:sp>
      <p:grpSp>
        <p:nvGrpSpPr>
          <p:cNvPr id="54" name="Google Shape;12569;p77">
            <a:extLst>
              <a:ext uri="{FF2B5EF4-FFF2-40B4-BE49-F238E27FC236}">
                <a16:creationId xmlns:a16="http://schemas.microsoft.com/office/drawing/2014/main" id="{88944090-095C-4EE5-92E0-DC2C441843A1}"/>
              </a:ext>
            </a:extLst>
          </p:cNvPr>
          <p:cNvGrpSpPr/>
          <p:nvPr/>
        </p:nvGrpSpPr>
        <p:grpSpPr>
          <a:xfrm>
            <a:off x="10107403" y="2941872"/>
            <a:ext cx="322151" cy="322374"/>
            <a:chOff x="4206763" y="2450951"/>
            <a:chExt cx="322151" cy="322374"/>
          </a:xfrm>
          <a:solidFill>
            <a:schemeClr val="accent1"/>
          </a:solidFill>
        </p:grpSpPr>
        <p:sp>
          <p:nvSpPr>
            <p:cNvPr id="55" name="Google Shape;12570;p77">
              <a:extLst>
                <a:ext uri="{FF2B5EF4-FFF2-40B4-BE49-F238E27FC236}">
                  <a16:creationId xmlns:a16="http://schemas.microsoft.com/office/drawing/2014/main" id="{3CA891A5-2A04-400E-A2B6-C0D00B9A1047}"/>
                </a:ext>
              </a:extLst>
            </p:cNvPr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71;p77">
              <a:extLst>
                <a:ext uri="{FF2B5EF4-FFF2-40B4-BE49-F238E27FC236}">
                  <a16:creationId xmlns:a16="http://schemas.microsoft.com/office/drawing/2014/main" id="{6FC44348-C5CD-4D2F-B10F-5999AA7152DB}"/>
                </a:ext>
              </a:extLst>
            </p:cNvPr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0;p54">
            <a:extLst>
              <a:ext uri="{FF2B5EF4-FFF2-40B4-BE49-F238E27FC236}">
                <a16:creationId xmlns:a16="http://schemas.microsoft.com/office/drawing/2014/main" id="{D6A781E6-55AD-457C-B3A5-B422B3CD4503}"/>
              </a:ext>
            </a:extLst>
          </p:cNvPr>
          <p:cNvSpPr/>
          <p:nvPr/>
        </p:nvSpPr>
        <p:spPr>
          <a:xfrm>
            <a:off x="9913143" y="2745613"/>
            <a:ext cx="706500" cy="706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B195F69-0082-45D2-AEE2-C7C91399E840}"/>
              </a:ext>
            </a:extLst>
          </p:cNvPr>
          <p:cNvSpPr txBox="1"/>
          <p:nvPr/>
        </p:nvSpPr>
        <p:spPr>
          <a:xfrm>
            <a:off x="9187263" y="3534913"/>
            <a:ext cx="2216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Revenue 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$ 1,413,163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8DB823D-230A-4AED-BDB2-9A38590F4A9B}"/>
              </a:ext>
            </a:extLst>
          </p:cNvPr>
          <p:cNvSpPr txBox="1"/>
          <p:nvPr/>
        </p:nvSpPr>
        <p:spPr>
          <a:xfrm>
            <a:off x="9388642" y="4092882"/>
            <a:ext cx="1428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1"/>
                </a:solidFill>
                <a:latin typeface="Montserrat" panose="00000500000000000000" pitchFamily="2" charset="0"/>
              </a:rPr>
              <a:t>Company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7D6BBF6-7F48-4148-8164-363C6F242877}"/>
              </a:ext>
            </a:extLst>
          </p:cNvPr>
          <p:cNvCxnSpPr/>
          <p:nvPr/>
        </p:nvCxnSpPr>
        <p:spPr>
          <a:xfrm>
            <a:off x="9437838" y="4499983"/>
            <a:ext cx="40984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214;p36">
            <a:extLst>
              <a:ext uri="{FF2B5EF4-FFF2-40B4-BE49-F238E27FC236}">
                <a16:creationId xmlns:a16="http://schemas.microsoft.com/office/drawing/2014/main" id="{4C4A9CDC-1774-443C-A48E-B51F6EADD973}"/>
              </a:ext>
            </a:extLst>
          </p:cNvPr>
          <p:cNvSpPr txBox="1">
            <a:spLocks/>
          </p:cNvSpPr>
          <p:nvPr/>
        </p:nvSpPr>
        <p:spPr>
          <a:xfrm>
            <a:off x="-2304067" y="4637111"/>
            <a:ext cx="2808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l"/>
            <a:r>
              <a:rPr lang="en-US" b="1" dirty="0">
                <a:latin typeface="Montserrat Light" panose="00000400000000000000" pitchFamily="2" charset="0"/>
              </a:rPr>
              <a:t>OBJECTIVE</a:t>
            </a:r>
          </a:p>
        </p:txBody>
      </p:sp>
      <p:sp>
        <p:nvSpPr>
          <p:cNvPr id="62" name="Google Shape;215;p36">
            <a:extLst>
              <a:ext uri="{FF2B5EF4-FFF2-40B4-BE49-F238E27FC236}">
                <a16:creationId xmlns:a16="http://schemas.microsoft.com/office/drawing/2014/main" id="{66AFCFE6-7549-4CA1-87C9-37DBC2D2ED02}"/>
              </a:ext>
            </a:extLst>
          </p:cNvPr>
          <p:cNvSpPr txBox="1">
            <a:spLocks/>
          </p:cNvSpPr>
          <p:nvPr/>
        </p:nvSpPr>
        <p:spPr>
          <a:xfrm>
            <a:off x="-4107156" y="726138"/>
            <a:ext cx="2808000" cy="1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/>
              <a:t>How to increase revenue up to 5% in a year by focusing the order?</a:t>
            </a:r>
          </a:p>
        </p:txBody>
      </p:sp>
      <p:pic>
        <p:nvPicPr>
          <p:cNvPr id="63" name="Picture 2">
            <a:extLst>
              <a:ext uri="{FF2B5EF4-FFF2-40B4-BE49-F238E27FC236}">
                <a16:creationId xmlns:a16="http://schemas.microsoft.com/office/drawing/2014/main" id="{A3619FEF-4EDC-4688-9323-EC48E96D6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667" y1="67308" x2="31667" y2="67308"/>
                        <a14:foregroundMark x1="39103" y1="66923" x2="39103" y2="66923"/>
                        <a14:foregroundMark x1="54744" y1="66346" x2="54744" y2="66346"/>
                        <a14:foregroundMark x1="68718" y1="66154" x2="68718" y2="66154"/>
                        <a14:backgroundMark x1="21923" y1="47115" x2="21923" y2="47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09" t="16421" r="18552" b="14609"/>
          <a:stretch/>
        </p:blipFill>
        <p:spPr bwMode="auto">
          <a:xfrm>
            <a:off x="9373468" y="1872367"/>
            <a:ext cx="1796143" cy="134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4" name="Chart 6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8922071"/>
              </p:ext>
            </p:extLst>
          </p:nvPr>
        </p:nvGraphicFramePr>
        <p:xfrm>
          <a:off x="233415" y="1256734"/>
          <a:ext cx="5146267" cy="3380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B0FD29E-3561-48A5-83AB-3B6ED4812CC5}"/>
              </a:ext>
            </a:extLst>
          </p:cNvPr>
          <p:cNvSpPr txBox="1"/>
          <p:nvPr/>
        </p:nvSpPr>
        <p:spPr>
          <a:xfrm>
            <a:off x="6298912" y="1553906"/>
            <a:ext cx="2038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Revenue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2014 : </a:t>
            </a: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▼</a:t>
            </a: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-2%</a:t>
            </a:r>
          </a:p>
          <a:p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AFDF01-962F-4184-80BC-EA5FF1860FDF}"/>
              </a:ext>
            </a:extLst>
          </p:cNvPr>
          <p:cNvSpPr txBox="1"/>
          <p:nvPr/>
        </p:nvSpPr>
        <p:spPr>
          <a:xfrm>
            <a:off x="6298912" y="3080990"/>
            <a:ext cx="2038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Order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 2014 : </a:t>
            </a: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▼</a:t>
            </a: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-4%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9119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E0D83-2A09-40F9-9311-9CD6AA32A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ontserrat Light" panose="00000400000000000000" pitchFamily="2" charset="0"/>
              </a:rPr>
              <a:t>ROOT CAUSE</a:t>
            </a:r>
          </a:p>
        </p:txBody>
      </p:sp>
      <p:sp>
        <p:nvSpPr>
          <p:cNvPr id="3" name="Google Shape;214;p36">
            <a:extLst>
              <a:ext uri="{FF2B5EF4-FFF2-40B4-BE49-F238E27FC236}">
                <a16:creationId xmlns:a16="http://schemas.microsoft.com/office/drawing/2014/main" id="{93FA37C3-D0CD-495B-B86D-1C233940251A}"/>
              </a:ext>
            </a:extLst>
          </p:cNvPr>
          <p:cNvSpPr txBox="1">
            <a:spLocks/>
          </p:cNvSpPr>
          <p:nvPr/>
        </p:nvSpPr>
        <p:spPr>
          <a:xfrm>
            <a:off x="-2043000" y="0"/>
            <a:ext cx="2808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l"/>
            <a:r>
              <a:rPr lang="en-US" b="1" dirty="0">
                <a:latin typeface="Montserrat Light" panose="00000400000000000000" pitchFamily="2" charset="0"/>
              </a:rPr>
              <a:t>OBJECTIVE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3741769-BA45-4A11-B03D-1DD4E4849D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1667" y1="67308" x2="31667" y2="67308"/>
                        <a14:foregroundMark x1="39103" y1="66923" x2="39103" y2="66923"/>
                        <a14:foregroundMark x1="54744" y1="66346" x2="54744" y2="66346"/>
                        <a14:foregroundMark x1="68718" y1="66154" x2="68718" y2="66154"/>
                        <a14:backgroundMark x1="21923" y1="47115" x2="21923" y2="47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09" t="16421" r="18552" b="14609"/>
          <a:stretch/>
        </p:blipFill>
        <p:spPr bwMode="auto">
          <a:xfrm>
            <a:off x="9450916" y="3493232"/>
            <a:ext cx="1796143" cy="134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15;p36">
            <a:extLst>
              <a:ext uri="{FF2B5EF4-FFF2-40B4-BE49-F238E27FC236}">
                <a16:creationId xmlns:a16="http://schemas.microsoft.com/office/drawing/2014/main" id="{638439E0-6650-478B-BDEF-D08FFEA1838F}"/>
              </a:ext>
            </a:extLst>
          </p:cNvPr>
          <p:cNvSpPr txBox="1">
            <a:spLocks/>
          </p:cNvSpPr>
          <p:nvPr/>
        </p:nvSpPr>
        <p:spPr>
          <a:xfrm>
            <a:off x="-2730917" y="3394200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How to increase revenue up to 5% in a year by focusing the order?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A4CA4E0-9A52-41AC-A476-5F6567C50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4234349"/>
              </p:ext>
            </p:extLst>
          </p:nvPr>
        </p:nvGraphicFramePr>
        <p:xfrm>
          <a:off x="948907" y="1104182"/>
          <a:ext cx="7263440" cy="346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Google Shape;239;p38">
            <a:extLst>
              <a:ext uri="{FF2B5EF4-FFF2-40B4-BE49-F238E27FC236}">
                <a16:creationId xmlns:a16="http://schemas.microsoft.com/office/drawing/2014/main" id="{B0B54C8E-0385-4738-98E0-7711919A9B62}"/>
              </a:ext>
            </a:extLst>
          </p:cNvPr>
          <p:cNvSpPr/>
          <p:nvPr/>
        </p:nvSpPr>
        <p:spPr>
          <a:xfrm>
            <a:off x="-143933" y="-152400"/>
            <a:ext cx="9448799" cy="5469467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137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 Light" panose="00000400000000000000" pitchFamily="2" charset="0"/>
              </a:rPr>
              <a:t>OBJECTIVE</a:t>
            </a:r>
            <a:endParaRPr b="1" dirty="0">
              <a:latin typeface="Montserrat Light" panose="00000400000000000000" pitchFamily="2" charset="0"/>
            </a:endParaRPr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1"/>
          </p:nvPr>
        </p:nvSpPr>
        <p:spPr>
          <a:xfrm>
            <a:off x="1214550" y="2282023"/>
            <a:ext cx="3357450" cy="11529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/>
              <a:t>How to gradually increase revenue up to 5% in a year by increasing the order?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BB06EE6-DD39-4258-8009-367A5476F6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667" y1="67308" x2="31667" y2="67308"/>
                        <a14:foregroundMark x1="39103" y1="66923" x2="39103" y2="66923"/>
                        <a14:foregroundMark x1="54744" y1="66346" x2="54744" y2="66346"/>
                        <a14:foregroundMark x1="68718" y1="66154" x2="68718" y2="66154"/>
                        <a14:backgroundMark x1="21923" y1="47115" x2="21923" y2="47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09" t="16421" r="18552" b="14609"/>
          <a:stretch/>
        </p:blipFill>
        <p:spPr bwMode="auto">
          <a:xfrm>
            <a:off x="5706835" y="1901498"/>
            <a:ext cx="1796143" cy="134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Google Shape;240;p38">
            <a:extLst>
              <a:ext uri="{FF2B5EF4-FFF2-40B4-BE49-F238E27FC236}">
                <a16:creationId xmlns:a16="http://schemas.microsoft.com/office/drawing/2014/main" id="{8EBCDF09-2BC8-44B9-AB01-A9D02CB1A2C7}"/>
              </a:ext>
            </a:extLst>
          </p:cNvPr>
          <p:cNvSpPr txBox="1">
            <a:spLocks/>
          </p:cNvSpPr>
          <p:nvPr/>
        </p:nvSpPr>
        <p:spPr>
          <a:xfrm>
            <a:off x="-3722657" y="345732"/>
            <a:ext cx="3722657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 i="0" u="none" strike="noStrike" cap="none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pPr algn="ctr"/>
            <a:r>
              <a:rPr lang="en-US" b="1" dirty="0">
                <a:latin typeface="Montserrat Light" panose="00000400000000000000" pitchFamily="2" charset="0"/>
              </a:rPr>
              <a:t>BUSINESS PROBLEM</a:t>
            </a:r>
          </a:p>
        </p:txBody>
      </p:sp>
      <p:sp>
        <p:nvSpPr>
          <p:cNvPr id="84" name="Google Shape;241;p38">
            <a:extLst>
              <a:ext uri="{FF2B5EF4-FFF2-40B4-BE49-F238E27FC236}">
                <a16:creationId xmlns:a16="http://schemas.microsoft.com/office/drawing/2014/main" id="{26E18C0B-4D4A-4F0B-9149-F9FF91C4A8B4}"/>
              </a:ext>
            </a:extLst>
          </p:cNvPr>
          <p:cNvSpPr txBox="1">
            <a:spLocks/>
          </p:cNvSpPr>
          <p:nvPr/>
        </p:nvSpPr>
        <p:spPr>
          <a:xfrm>
            <a:off x="2795666" y="5061208"/>
            <a:ext cx="3925200" cy="17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en-US" dirty="0"/>
              <a:t>Mercury is the closest planet to the Sun and the smallest one in the Solar System—in fact, it’s only a bit larger than the Moon. Contrary to popular belief, the planet’s name has nothing to do with the liquid metal, since Mercury was named after the Roman messenger god</a:t>
            </a:r>
          </a:p>
        </p:txBody>
      </p:sp>
      <p:sp>
        <p:nvSpPr>
          <p:cNvPr id="9" name="Google Shape;239;p38">
            <a:extLst>
              <a:ext uri="{FF2B5EF4-FFF2-40B4-BE49-F238E27FC236}">
                <a16:creationId xmlns:a16="http://schemas.microsoft.com/office/drawing/2014/main" id="{A4B870F5-8E7F-48C9-B80C-CD306D0103CD}"/>
              </a:ext>
            </a:extLst>
          </p:cNvPr>
          <p:cNvSpPr/>
          <p:nvPr/>
        </p:nvSpPr>
        <p:spPr>
          <a:xfrm>
            <a:off x="1214550" y="2058384"/>
            <a:ext cx="3426417" cy="1448751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E1D41ED-3F4E-40A3-8204-29C14A31AC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0885320"/>
              </p:ext>
            </p:extLst>
          </p:nvPr>
        </p:nvGraphicFramePr>
        <p:xfrm>
          <a:off x="-5520142" y="1612438"/>
          <a:ext cx="5146267" cy="3380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" name="Google Shape;239;p38">
            <a:extLst>
              <a:ext uri="{FF2B5EF4-FFF2-40B4-BE49-F238E27FC236}">
                <a16:creationId xmlns:a16="http://schemas.microsoft.com/office/drawing/2014/main" id="{2EDE8844-4F69-423D-82B5-BA487E749E10}"/>
              </a:ext>
            </a:extLst>
          </p:cNvPr>
          <p:cNvSpPr/>
          <p:nvPr/>
        </p:nvSpPr>
        <p:spPr>
          <a:xfrm>
            <a:off x="9411595" y="186677"/>
            <a:ext cx="2104642" cy="1359648"/>
          </a:xfrm>
          <a:prstGeom prst="rect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Order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 2014 : ▼-4%</a:t>
            </a:r>
            <a:endParaRPr sz="1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Black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FBE69-0E17-4D3C-923B-F1F3E1F3737D}"/>
              </a:ext>
            </a:extLst>
          </p:cNvPr>
          <p:cNvSpPr txBox="1"/>
          <p:nvPr/>
        </p:nvSpPr>
        <p:spPr>
          <a:xfrm>
            <a:off x="9254067" y="3943171"/>
            <a:ext cx="2038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D5B96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Growth UBER Revenue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Black" panose="020B0604020202020204" charset="0"/>
              </a:rPr>
              <a:t>2014 : ▼-2%</a:t>
            </a:r>
          </a:p>
          <a:p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3"/>
          <p:cNvSpPr txBox="1">
            <a:spLocks noGrp="1"/>
          </p:cNvSpPr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  <p:cxnSp>
        <p:nvCxnSpPr>
          <p:cNvPr id="552" name="Google Shape;552;p53"/>
          <p:cNvCxnSpPr/>
          <p:nvPr/>
        </p:nvCxnSpPr>
        <p:spPr>
          <a:xfrm>
            <a:off x="-6103" y="136087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53"/>
          <p:cNvCxnSpPr/>
          <p:nvPr/>
        </p:nvCxnSpPr>
        <p:spPr>
          <a:xfrm>
            <a:off x="-6103" y="3565225"/>
            <a:ext cx="2919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E92B4D5-3597-4092-8D09-C4DA17239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72" r="190" b="10045"/>
          <a:stretch/>
        </p:blipFill>
        <p:spPr>
          <a:xfrm>
            <a:off x="2913498" y="821267"/>
            <a:ext cx="6230502" cy="3319558"/>
          </a:xfrm>
          <a:prstGeom prst="rect">
            <a:avLst/>
          </a:prstGeom>
        </p:spPr>
      </p:pic>
      <p:sp>
        <p:nvSpPr>
          <p:cNvPr id="7" name="Google Shape;259;p40">
            <a:extLst>
              <a:ext uri="{FF2B5EF4-FFF2-40B4-BE49-F238E27FC236}">
                <a16:creationId xmlns:a16="http://schemas.microsoft.com/office/drawing/2014/main" id="{37A65ECB-D1C8-4836-9B76-CDF2DB714C85}"/>
              </a:ext>
            </a:extLst>
          </p:cNvPr>
          <p:cNvSpPr/>
          <p:nvPr/>
        </p:nvSpPr>
        <p:spPr>
          <a:xfrm>
            <a:off x="2913496" y="821266"/>
            <a:ext cx="6230503" cy="3319555"/>
          </a:xfrm>
          <a:prstGeom prst="rect">
            <a:avLst/>
          </a:prstGeom>
          <a:solidFill>
            <a:schemeClr val="tx1">
              <a:alpha val="1562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378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3682</TotalTime>
  <Words>1234</Words>
  <Application>Microsoft Office PowerPoint</Application>
  <PresentationFormat>On-screen Show (16:9)</PresentationFormat>
  <Paragraphs>176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Montserrat Black</vt:lpstr>
      <vt:lpstr>Montserrat ExtraLight</vt:lpstr>
      <vt:lpstr>Montserrat Light</vt:lpstr>
      <vt:lpstr>Montserrat Thin</vt:lpstr>
      <vt:lpstr>Montserrat</vt:lpstr>
      <vt:lpstr>Arial</vt:lpstr>
      <vt:lpstr>Transport App Pitch Deck by Slidesgo</vt:lpstr>
      <vt:lpstr>Uber’s Taxi Fares</vt:lpstr>
      <vt:lpstr>OUR TEAM</vt:lpstr>
      <vt:lpstr>01</vt:lpstr>
      <vt:lpstr>Metodologi</vt:lpstr>
      <vt:lpstr>OVERVIEW</vt:lpstr>
      <vt:lpstr>BUSINESS PROBLEM</vt:lpstr>
      <vt:lpstr>ROOT CAUSE</vt:lpstr>
      <vt:lpstr>OBJECTIVE</vt:lpstr>
      <vt:lpstr>EDA</vt:lpstr>
      <vt:lpstr>TOTAL REVENUE</vt:lpstr>
      <vt:lpstr>SEASONAL ORDERED</vt:lpstr>
      <vt:lpstr>FARE PRICE VS ORDERS</vt:lpstr>
      <vt:lpstr>FARES PER DISTANCE</vt:lpstr>
      <vt:lpstr>THE BUSIEST TIME</vt:lpstr>
      <vt:lpstr>MOST ORDERED PICKUP REGION</vt:lpstr>
      <vt:lpstr>MOST ORDERED PICKUP REGION</vt:lpstr>
      <vt:lpstr>MOST ORDERED PICKUP REGION</vt:lpstr>
      <vt:lpstr>CLUSTERING</vt:lpstr>
      <vt:lpstr>LOCATION</vt:lpstr>
      <vt:lpstr>End  of Document.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Uber’s Taxi Fares</dc:title>
  <dc:creator>IndahDL</dc:creator>
  <cp:lastModifiedBy>Indah Dewi Lestari</cp:lastModifiedBy>
  <cp:revision>88</cp:revision>
  <dcterms:modified xsi:type="dcterms:W3CDTF">2023-09-23T23:54:11Z</dcterms:modified>
</cp:coreProperties>
</file>